
<file path=[Content_Types].xml><?xml version="1.0" encoding="utf-8"?>
<Types xmlns="http://schemas.openxmlformats.org/package/2006/content-types">
  <Default Extension="emf" ContentType="image/x-emf"/>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40" r:id="rId4"/>
  </p:sldMasterIdLst>
  <p:notesMasterIdLst>
    <p:notesMasterId r:id="rId22"/>
  </p:notesMasterIdLst>
  <p:handoutMasterIdLst>
    <p:handoutMasterId r:id="rId23"/>
  </p:handoutMasterIdLst>
  <p:sldIdLst>
    <p:sldId id="264" r:id="rId5"/>
    <p:sldId id="260" r:id="rId6"/>
    <p:sldId id="266" r:id="rId7"/>
    <p:sldId id="267" r:id="rId8"/>
    <p:sldId id="268" r:id="rId9"/>
    <p:sldId id="273" r:id="rId10"/>
    <p:sldId id="269" r:id="rId11"/>
    <p:sldId id="270" r:id="rId12"/>
    <p:sldId id="272" r:id="rId13"/>
    <p:sldId id="271" r:id="rId14"/>
    <p:sldId id="275" r:id="rId15"/>
    <p:sldId id="277" r:id="rId16"/>
    <p:sldId id="278" r:id="rId17"/>
    <p:sldId id="274" r:id="rId18"/>
    <p:sldId id="276" r:id="rId19"/>
    <p:sldId id="265" r:id="rId20"/>
    <p:sldId id="279"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6" d="100"/>
          <a:sy n="86" d="100"/>
        </p:scale>
        <p:origin x="562" y="67"/>
      </p:cViewPr>
      <p:guideLst/>
    </p:cSldViewPr>
  </p:slideViewPr>
  <p:notesTextViewPr>
    <p:cViewPr>
      <p:scale>
        <a:sx n="1" d="1"/>
        <a:sy n="1" d="1"/>
      </p:scale>
      <p:origin x="0" y="0"/>
    </p:cViewPr>
  </p:notesTextViewPr>
  <p:sorterViewPr>
    <p:cViewPr varScale="1">
      <p:scale>
        <a:sx n="100" d="100"/>
        <a:sy n="100" d="100"/>
      </p:scale>
      <p:origin x="0" y="0"/>
    </p:cViewPr>
  </p:sorterViewPr>
  <p:notesViewPr>
    <p:cSldViewPr snapToGrid="0">
      <p:cViewPr varScale="1">
        <p:scale>
          <a:sx n="60" d="100"/>
          <a:sy n="60" d="100"/>
        </p:scale>
        <p:origin x="1642" y="43"/>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CD5339C-519D-4230-BF0C-1BF09A2FE2D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E3982FE9-1227-454F-8FBE-5D49EEFEFD5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F93CD36-562E-4EEA-8B96-DB5FE3AB0DC1}" type="datetimeFigureOut">
              <a:rPr lang="en-US" smtClean="0"/>
              <a:t>7/20/2023</a:t>
            </a:fld>
            <a:endParaRPr lang="en-US" dirty="0"/>
          </a:p>
        </p:txBody>
      </p:sp>
      <p:sp>
        <p:nvSpPr>
          <p:cNvPr id="4" name="Footer Placeholder 3">
            <a:extLst>
              <a:ext uri="{FF2B5EF4-FFF2-40B4-BE49-F238E27FC236}">
                <a16:creationId xmlns:a16="http://schemas.microsoft.com/office/drawing/2014/main" id="{C2C515AC-387D-4DC2-8066-2F960E15110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BCA55534-4B86-498E-A9D9-C98A3290DCE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D9C5148-8ED6-434E-BA59-EF48324382B2}" type="slidenum">
              <a:rPr lang="en-US" smtClean="0"/>
              <a:t>‹#›</a:t>
            </a:fld>
            <a:endParaRPr lang="en-US" dirty="0"/>
          </a:p>
        </p:txBody>
      </p:sp>
    </p:spTree>
    <p:extLst>
      <p:ext uri="{BB962C8B-B14F-4D97-AF65-F5344CB8AC3E}">
        <p14:creationId xmlns:p14="http://schemas.microsoft.com/office/powerpoint/2010/main" val="263899530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70FA4AB-31E7-4D1C-A552-BCF9442B3075}" type="datetimeFigureOut">
              <a:rPr lang="en-US" smtClean="0"/>
              <a:t>7/20/2023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D33291-C0D9-4415-AEC4-F67D377A5ADC}" type="slidenum">
              <a:rPr lang="en-US" smtClean="0"/>
              <a:t>‹#›</a:t>
            </a:fld>
            <a:endParaRPr lang="en-US" dirty="0"/>
          </a:p>
        </p:txBody>
      </p:sp>
    </p:spTree>
    <p:extLst>
      <p:ext uri="{BB962C8B-B14F-4D97-AF65-F5344CB8AC3E}">
        <p14:creationId xmlns:p14="http://schemas.microsoft.com/office/powerpoint/2010/main" val="4290305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69848" y="1298448"/>
            <a:ext cx="7315200" cy="3255264"/>
          </a:xfrm>
        </p:spPr>
        <p:txBody>
          <a:bodyPr anchor="b">
            <a:normAutofit/>
          </a:bodyPr>
          <a:lstStyle>
            <a:lvl1pPr algn="l">
              <a:defRPr sz="5900" spc="-10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1100015" y="4670246"/>
            <a:ext cx="7315200" cy="914400"/>
          </a:xfrm>
        </p:spPr>
        <p:txBody>
          <a:bodyPr anchor="t">
            <a:normAutofit/>
          </a:bodyPr>
          <a:lstStyle>
            <a:lvl1pPr marL="0" indent="0" algn="l">
              <a:buNone/>
              <a:defRPr sz="2200" cap="none" spc="0" baseline="0">
                <a:solidFill>
                  <a:schemeClr val="accent1">
                    <a:lumMod val="20000"/>
                    <a:lumOff val="80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4661507-A533-4F2E-B984-305D4E4F5CE4}" type="datetime1">
              <a:rPr lang="en-US" smtClean="0"/>
              <a:t>7/20/2023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834DDD7-3FE8-4583-81CB-632D5267A8B4}" type="datetime1">
              <a:rPr lang="en-US" smtClean="0"/>
              <a:t>7/20/2023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81000" y="990600"/>
            <a:ext cx="2819400" cy="4953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867912" y="868680"/>
            <a:ext cx="7315200" cy="512064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5A22273-1190-47FC-BA5A-981185797AF1}" type="datetime1">
              <a:rPr lang="en-US" smtClean="0"/>
              <a:t>7/20/2023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01FBB71-6DE2-4937-8AEC-8B1AE0DB59CF}" type="datetime1">
              <a:rPr lang="en-US" smtClean="0"/>
              <a:t>7/20/2023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867912" y="1298448"/>
            <a:ext cx="7315200" cy="3255264"/>
          </a:xfrm>
        </p:spPr>
        <p:txBody>
          <a:bodyPr anchor="b">
            <a:normAutofit/>
          </a:bodyPr>
          <a:lstStyle>
            <a:lvl1pPr>
              <a:defRPr sz="5900" b="0" spc="-100" baseline="0">
                <a:solidFill>
                  <a:schemeClr val="tx1">
                    <a:lumMod val="65000"/>
                    <a:lumOff val="3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3886200" y="4672584"/>
            <a:ext cx="7315200" cy="914400"/>
          </a:xfrm>
        </p:spPr>
        <p:txBody>
          <a:bodyPr anchor="t">
            <a:normAutofit/>
          </a:bodyPr>
          <a:lstStyle>
            <a:lvl1pPr marL="0" indent="0">
              <a:buNone/>
              <a:defRPr sz="2200" cap="none" spc="0" baseline="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783ADD7-A3CC-46CA-B4EE-B20DC19C65C4}" type="datetime1">
              <a:rPr lang="en-US" smtClean="0"/>
              <a:t>7/20/2023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867912"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818120"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DC6B7653-8290-49FD-9716-A2C1CB6DA8FD}" type="datetime1">
              <a:rPr lang="en-US" smtClean="0"/>
              <a:t>7/20/2023</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3867912" y="1023586"/>
            <a:ext cx="3474720" cy="807720"/>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867912"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818463" y="1023586"/>
            <a:ext cx="3474720" cy="813171"/>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818463"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p:cNvSpPr>
            <a:spLocks noGrp="1"/>
          </p:cNvSpPr>
          <p:nvPr>
            <p:ph type="dt" sz="half" idx="10"/>
          </p:nvPr>
        </p:nvSpPr>
        <p:spPr/>
        <p:txBody>
          <a:bodyPr/>
          <a:lstStyle/>
          <a:p>
            <a:fld id="{65FF2AA5-9729-4046-B4EA-C2E953FA8206}" type="datetime1">
              <a:rPr lang="en-US" smtClean="0"/>
              <a:t>7/20/2023</a:t>
            </a:fld>
            <a:endParaRPr lang="en-US" dirty="0"/>
          </a:p>
        </p:txBody>
      </p:sp>
      <p:sp>
        <p:nvSpPr>
          <p:cNvPr id="11" name="Footer Placeholder 10"/>
          <p:cNvSpPr>
            <a:spLocks noGrp="1"/>
          </p:cNvSpPr>
          <p:nvPr>
            <p:ph type="ftr" sz="quarter" idx="11"/>
          </p:nvPr>
        </p:nvSpPr>
        <p:spPr/>
        <p:txBody>
          <a:bodyPr/>
          <a:lstStyle/>
          <a:p>
            <a:endParaRPr lang="en-US" dirty="0"/>
          </a:p>
        </p:txBody>
      </p:sp>
      <p:sp>
        <p:nvSpPr>
          <p:cNvPr id="12" name="Slide Number Placeholder 11"/>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2" name="Date Placeholder 1"/>
          <p:cNvSpPr>
            <a:spLocks noGrp="1"/>
          </p:cNvSpPr>
          <p:nvPr>
            <p:ph type="dt" sz="half" idx="10"/>
          </p:nvPr>
        </p:nvSpPr>
        <p:spPr/>
        <p:txBody>
          <a:bodyPr/>
          <a:lstStyle/>
          <a:p>
            <a:fld id="{E207096B-8B9A-4F98-8A4A-7B031A299951}" type="datetime1">
              <a:rPr lang="en-US" smtClean="0"/>
              <a:t>7/20/2023</a:t>
            </a:fld>
            <a:endParaRPr lang="en-US" dirty="0"/>
          </a:p>
        </p:txBody>
      </p:sp>
      <p:sp>
        <p:nvSpPr>
          <p:cNvPr id="7" name="Footer Placeholder 6"/>
          <p:cNvSpPr>
            <a:spLocks noGrp="1"/>
          </p:cNvSpPr>
          <p:nvPr>
            <p:ph type="ftr" sz="quarter" idx="11"/>
          </p:nvPr>
        </p:nvSpPr>
        <p:spPr/>
        <p:txBody>
          <a:bodyPr/>
          <a:lstStyle/>
          <a:p>
            <a:endParaRPr lang="en-US" dirty="0"/>
          </a:p>
        </p:txBody>
      </p:sp>
      <p:sp>
        <p:nvSpPr>
          <p:cNvPr id="8" name="Slide Number Placeholder 7"/>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38858B70-756A-47BE-81CE-FA952E7560EC}" type="datetime1">
              <a:rPr lang="en-US" smtClean="0"/>
              <a:t>7/20/2023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3867912" y="868680"/>
            <a:ext cx="731520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6032" y="3494176"/>
            <a:ext cx="2834640" cy="2321990"/>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510D19E4-4707-4D4C-84BE-F88B0E767A80}" type="datetime1">
              <a:rPr lang="en-US" smtClean="0"/>
              <a:t>7/20/2023</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3570644" y="767419"/>
            <a:ext cx="8115230" cy="5330952"/>
          </a:xfrm>
          <a:solidFill>
            <a:schemeClr val="bg1">
              <a:lumMod val="75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256032" y="3493008"/>
            <a:ext cx="2834640" cy="2322576"/>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2B5A93A0-19E1-47AC-8700-509B6BECB2CF}" type="datetime1">
              <a:rPr lang="en-US" smtClean="0"/>
              <a:t>7/20/2023</a:t>
            </a:fld>
            <a:endParaRPr lang="en-US" dirty="0"/>
          </a:p>
        </p:txBody>
      </p:sp>
      <p:sp>
        <p:nvSpPr>
          <p:cNvPr id="9" name="Footer Placeholder 8"/>
          <p:cNvSpPr>
            <a:spLocks noGrp="1"/>
          </p:cNvSpPr>
          <p:nvPr>
            <p:ph type="ftr" sz="quarter" idx="11"/>
          </p:nvPr>
        </p:nvSpPr>
        <p:spPr>
          <a:xfrm>
            <a:off x="3499101" y="6356350"/>
            <a:ext cx="5911517" cy="365125"/>
          </a:xfrm>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52919" y="1123837"/>
            <a:ext cx="2947482" cy="460118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8" name="Rectangle 37"/>
          <p:cNvSpPr/>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3869268" y="864108"/>
            <a:ext cx="7315200" cy="5120640"/>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62465" y="6356350"/>
            <a:ext cx="2743200"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fld id="{13CA45DD-0F6B-4F7F-AE06-73BBDCC76E66}" type="datetime1">
              <a:rPr lang="en-US" smtClean="0"/>
              <a:t>7/20/2023</a:t>
            </a:fld>
            <a:endParaRPr lang="en-US" dirty="0"/>
          </a:p>
        </p:txBody>
      </p:sp>
      <p:sp>
        <p:nvSpPr>
          <p:cNvPr id="5" name="Footer Placeholder 4"/>
          <p:cNvSpPr>
            <a:spLocks noGrp="1"/>
          </p:cNvSpPr>
          <p:nvPr>
            <p:ph type="ftr" sz="quarter" idx="3"/>
          </p:nvPr>
        </p:nvSpPr>
        <p:spPr>
          <a:xfrm>
            <a:off x="3869268" y="6356350"/>
            <a:ext cx="5911517"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endParaRPr lang="en-US" dirty="0"/>
          </a:p>
        </p:txBody>
      </p:sp>
      <p:sp>
        <p:nvSpPr>
          <p:cNvPr id="6" name="Slide Number Placeholder 5"/>
          <p:cNvSpPr>
            <a:spLocks noGrp="1"/>
          </p:cNvSpPr>
          <p:nvPr>
            <p:ph type="sldNum" sz="quarter" idx="4"/>
          </p:nvPr>
        </p:nvSpPr>
        <p:spPr>
          <a:xfrm>
            <a:off x="10634135" y="6356350"/>
            <a:ext cx="1530927" cy="365125"/>
          </a:xfrm>
          <a:prstGeom prst="rect">
            <a:avLst/>
          </a:prstGeom>
        </p:spPr>
        <p:txBody>
          <a:bodyPr vert="horz" lIns="91440" tIns="45720" rIns="91440" bIns="45720" rtlCol="0" anchor="ctr"/>
          <a:lstStyle>
            <a:lvl1pPr algn="r">
              <a:defRPr sz="1200" b="1">
                <a:solidFill>
                  <a:schemeClr val="accent1"/>
                </a:solidFill>
              </a:defRPr>
            </a:lvl1pPr>
          </a:lstStyle>
          <a:p>
            <a:fld id="{4FAB73BC-B049-4115-A692-8D63A059BFB8}"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p:hf sldNum="0" hdr="0" ftr="0" dt="0"/>
  <p:txStyles>
    <p:title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7.emf"/></Relationships>
</file>

<file path=ppt/slides/_rels/slide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9FDD9264-A478-4B82-A891-2BEA8BF9F6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E02A32A9-E857-46CE-8AA3-D318B7D6463D}"/>
              </a:ext>
              <a:ext uri="{C183D7F6-B498-43B3-948B-1728B52AA6E4}">
                <adec:decorative xmlns:adec="http://schemas.microsoft.com/office/drawing/2017/decorative" val="1"/>
              </a:ext>
            </a:extLst>
          </p:cNvPr>
          <p:cNvPicPr>
            <a:picLocks noChangeAspect="1"/>
          </p:cNvPicPr>
          <p:nvPr/>
        </p:nvPicPr>
        <p:blipFill rotWithShape="1">
          <a:blip r:embed="rId2"/>
          <a:srcRect t="2926" r="9092" b="20447"/>
          <a:stretch/>
        </p:blipFill>
        <p:spPr>
          <a:xfrm>
            <a:off x="10980" y="0"/>
            <a:ext cx="12188932" cy="6858000"/>
          </a:xfrm>
          <a:prstGeom prst="rect">
            <a:avLst/>
          </a:prstGeom>
        </p:spPr>
      </p:pic>
      <p:sp>
        <p:nvSpPr>
          <p:cNvPr id="21" name="Rectangle 20">
            <a:extLst>
              <a:ext uri="{FF2B5EF4-FFF2-40B4-BE49-F238E27FC236}">
                <a16:creationId xmlns:a16="http://schemas.microsoft.com/office/drawing/2014/main" id="{C4D755E9-CEF5-43A7-A514-4664F25F39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61999"/>
            <a:ext cx="4642228"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50BAEEE6-69AA-4811-8D2B-F84F74D46B57}"/>
              </a:ext>
            </a:extLst>
          </p:cNvPr>
          <p:cNvSpPr>
            <a:spLocks noGrp="1"/>
          </p:cNvSpPr>
          <p:nvPr>
            <p:ph type="ctrTitle"/>
          </p:nvPr>
        </p:nvSpPr>
        <p:spPr>
          <a:xfrm>
            <a:off x="643467" y="1298448"/>
            <a:ext cx="3685070" cy="3255264"/>
          </a:xfrm>
        </p:spPr>
        <p:txBody>
          <a:bodyPr>
            <a:normAutofit/>
          </a:bodyPr>
          <a:lstStyle/>
          <a:p>
            <a:r>
              <a:rPr lang="en-US" sz="4400" dirty="0"/>
              <a:t>Clients’ churn prediction</a:t>
            </a:r>
          </a:p>
        </p:txBody>
      </p:sp>
      <p:sp>
        <p:nvSpPr>
          <p:cNvPr id="3" name="Subtitle 2">
            <a:extLst>
              <a:ext uri="{FF2B5EF4-FFF2-40B4-BE49-F238E27FC236}">
                <a16:creationId xmlns:a16="http://schemas.microsoft.com/office/drawing/2014/main" id="{7721F547-2086-4D47-BB8F-44FA940064BE}"/>
              </a:ext>
            </a:extLst>
          </p:cNvPr>
          <p:cNvSpPr>
            <a:spLocks noGrp="1"/>
          </p:cNvSpPr>
          <p:nvPr>
            <p:ph type="subTitle" idx="1"/>
          </p:nvPr>
        </p:nvSpPr>
        <p:spPr>
          <a:xfrm>
            <a:off x="643467" y="4670246"/>
            <a:ext cx="3685069" cy="914400"/>
          </a:xfrm>
        </p:spPr>
        <p:txBody>
          <a:bodyPr>
            <a:normAutofit/>
          </a:bodyPr>
          <a:lstStyle/>
          <a:p>
            <a:r>
              <a:rPr lang="en-US" dirty="0" err="1"/>
              <a:t>Valentyn</a:t>
            </a:r>
            <a:r>
              <a:rPr lang="en-US" dirty="0"/>
              <a:t> </a:t>
            </a:r>
            <a:r>
              <a:rPr lang="en-US" dirty="0" err="1"/>
              <a:t>Burenkov</a:t>
            </a:r>
            <a:endParaRPr lang="en-US" dirty="0"/>
          </a:p>
        </p:txBody>
      </p:sp>
      <p:sp>
        <p:nvSpPr>
          <p:cNvPr id="23" name="Rectangle 22">
            <a:extLst>
              <a:ext uri="{FF2B5EF4-FFF2-40B4-BE49-F238E27FC236}">
                <a16:creationId xmlns:a16="http://schemas.microsoft.com/office/drawing/2014/main" id="{2BF879CD-ED15-450F-B829-699C694D2E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15864" y="758952"/>
            <a:ext cx="384048" cy="5330952"/>
          </a:xfrm>
          <a:prstGeom prst="rect">
            <a:avLst/>
          </a:prstGeom>
          <a:solidFill>
            <a:srgbClr val="C8C8C8">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5503160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CDA4B-87D0-4FE2-A8F4-C2D8801348E9}"/>
              </a:ext>
            </a:extLst>
          </p:cNvPr>
          <p:cNvSpPr>
            <a:spLocks noGrp="1"/>
          </p:cNvSpPr>
          <p:nvPr>
            <p:ph type="title"/>
          </p:nvPr>
        </p:nvSpPr>
        <p:spPr>
          <a:xfrm>
            <a:off x="252919" y="1123837"/>
            <a:ext cx="2947482" cy="4601183"/>
          </a:xfrm>
        </p:spPr>
        <p:txBody>
          <a:bodyPr>
            <a:normAutofit/>
          </a:bodyPr>
          <a:lstStyle/>
          <a:p>
            <a:pPr algn="ctr"/>
            <a:r>
              <a:rPr lang="en-US" dirty="0"/>
              <a:t>Application feature engineering</a:t>
            </a:r>
          </a:p>
        </p:txBody>
      </p:sp>
      <p:sp>
        <p:nvSpPr>
          <p:cNvPr id="4" name="Rectangle 3" descr="Medical">
            <a:extLst>
              <a:ext uri="{FF2B5EF4-FFF2-40B4-BE49-F238E27FC236}">
                <a16:creationId xmlns:a16="http://schemas.microsoft.com/office/drawing/2014/main" id="{337C9E29-AE9A-5237-89B3-4CC7FB93B2D0}"/>
              </a:ext>
            </a:extLst>
          </p:cNvPr>
          <p:cNvSpPr/>
          <p:nvPr/>
        </p:nvSpPr>
        <p:spPr>
          <a:xfrm>
            <a:off x="1323066" y="4572629"/>
            <a:ext cx="807187" cy="807187"/>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dirty="0"/>
          </a:p>
        </p:txBody>
      </p:sp>
      <p:sp>
        <p:nvSpPr>
          <p:cNvPr id="7" name="Content Placeholder 6">
            <a:extLst>
              <a:ext uri="{FF2B5EF4-FFF2-40B4-BE49-F238E27FC236}">
                <a16:creationId xmlns:a16="http://schemas.microsoft.com/office/drawing/2014/main" id="{5BD1F276-156D-A35B-0FB4-0C9C99236D2C}"/>
              </a:ext>
            </a:extLst>
          </p:cNvPr>
          <p:cNvSpPr>
            <a:spLocks noGrp="1"/>
          </p:cNvSpPr>
          <p:nvPr>
            <p:ph idx="1"/>
          </p:nvPr>
        </p:nvSpPr>
        <p:spPr>
          <a:xfrm>
            <a:off x="3869268" y="864107"/>
            <a:ext cx="7315200" cy="5687163"/>
          </a:xfrm>
        </p:spPr>
        <p:txBody>
          <a:bodyPr/>
          <a:lstStyle/>
          <a:p>
            <a:pPr marL="0" indent="0">
              <a:buNone/>
            </a:pPr>
            <a:endParaRPr lang="en-US" b="1"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Total applications: 776 </a:t>
            </a:r>
          </a:p>
          <a:p>
            <a:pPr marL="0" indent="0">
              <a:buNone/>
            </a:pPr>
            <a:r>
              <a:rPr lang="en-US" sz="2000" dirty="0"/>
              <a:t>Total features taken to final mode: 9</a:t>
            </a:r>
          </a:p>
          <a:p>
            <a:pPr marL="0" indent="0">
              <a:buNone/>
            </a:pPr>
            <a:endParaRPr lang="en-US" dirty="0"/>
          </a:p>
        </p:txBody>
      </p:sp>
      <p:sp>
        <p:nvSpPr>
          <p:cNvPr id="6" name="Content Placeholder 6">
            <a:extLst>
              <a:ext uri="{FF2B5EF4-FFF2-40B4-BE49-F238E27FC236}">
                <a16:creationId xmlns:a16="http://schemas.microsoft.com/office/drawing/2014/main" id="{3575F70F-1414-275F-62A7-8F35F73DEE4A}"/>
              </a:ext>
            </a:extLst>
          </p:cNvPr>
          <p:cNvSpPr txBox="1">
            <a:spLocks/>
          </p:cNvSpPr>
          <p:nvPr/>
        </p:nvSpPr>
        <p:spPr>
          <a:xfrm>
            <a:off x="4021668" y="1016508"/>
            <a:ext cx="7315200" cy="5120640"/>
          </a:xfrm>
          <a:prstGeom prst="rect">
            <a:avLst/>
          </a:prstGeom>
        </p:spPr>
        <p:txBody>
          <a:bodyPr vert="horz" lIns="91440" tIns="45720" rIns="91440" bIns="45720" rtlCol="0" anchor="ctr">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indent="0">
              <a:buFont typeface="Wingdings 2" pitchFamily="18" charset="2"/>
              <a:buNone/>
            </a:pPr>
            <a:endParaRPr lang="en-US" sz="1800" dirty="0"/>
          </a:p>
        </p:txBody>
      </p:sp>
      <p:sp>
        <p:nvSpPr>
          <p:cNvPr id="3" name="Content Placeholder 6">
            <a:extLst>
              <a:ext uri="{FF2B5EF4-FFF2-40B4-BE49-F238E27FC236}">
                <a16:creationId xmlns:a16="http://schemas.microsoft.com/office/drawing/2014/main" id="{0462A6B7-F08A-95E7-9327-2721C05ACD16}"/>
              </a:ext>
            </a:extLst>
          </p:cNvPr>
          <p:cNvSpPr txBox="1">
            <a:spLocks/>
          </p:cNvSpPr>
          <p:nvPr/>
        </p:nvSpPr>
        <p:spPr>
          <a:xfrm>
            <a:off x="3869268" y="706056"/>
            <a:ext cx="7467600" cy="5431092"/>
          </a:xfrm>
          <a:prstGeom prst="rect">
            <a:avLst/>
          </a:prstGeom>
        </p:spPr>
        <p:txBody>
          <a:bodyPr vert="horz" lIns="91440" tIns="45720" rIns="91440" bIns="45720" rtlCol="0" anchor="t">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indent="0">
              <a:buNone/>
            </a:pPr>
            <a:endParaRPr lang="en-US" sz="2400" dirty="0"/>
          </a:p>
        </p:txBody>
      </p:sp>
      <p:sp>
        <p:nvSpPr>
          <p:cNvPr id="9" name="Content Placeholder 6">
            <a:extLst>
              <a:ext uri="{FF2B5EF4-FFF2-40B4-BE49-F238E27FC236}">
                <a16:creationId xmlns:a16="http://schemas.microsoft.com/office/drawing/2014/main" id="{D469D393-2193-C093-D51A-9AC96D19D7DE}"/>
              </a:ext>
            </a:extLst>
          </p:cNvPr>
          <p:cNvSpPr txBox="1">
            <a:spLocks/>
          </p:cNvSpPr>
          <p:nvPr/>
        </p:nvSpPr>
        <p:spPr>
          <a:xfrm>
            <a:off x="4021668" y="858456"/>
            <a:ext cx="7467600" cy="5999544"/>
          </a:xfrm>
          <a:prstGeom prst="rect">
            <a:avLst/>
          </a:prstGeom>
        </p:spPr>
        <p:txBody>
          <a:bodyPr vert="horz" lIns="91440" tIns="45720" rIns="91440" bIns="45720" rtlCol="0" anchor="t">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indent="0">
              <a:buNone/>
            </a:pPr>
            <a:r>
              <a:rPr lang="en-US" sz="2400" dirty="0"/>
              <a:t>Add the following information for every user for every application</a:t>
            </a:r>
          </a:p>
        </p:txBody>
      </p:sp>
      <p:pic>
        <p:nvPicPr>
          <p:cNvPr id="15" name="Picture 14">
            <a:extLst>
              <a:ext uri="{FF2B5EF4-FFF2-40B4-BE49-F238E27FC236}">
                <a16:creationId xmlns:a16="http://schemas.microsoft.com/office/drawing/2014/main" id="{C4EB5725-E85B-E8B6-D6CA-9AE05C58ED10}"/>
              </a:ext>
            </a:extLst>
          </p:cNvPr>
          <p:cNvPicPr>
            <a:picLocks noChangeAspect="1"/>
          </p:cNvPicPr>
          <p:nvPr/>
        </p:nvPicPr>
        <p:blipFill>
          <a:blip r:embed="rId4"/>
          <a:stretch>
            <a:fillRect/>
          </a:stretch>
        </p:blipFill>
        <p:spPr>
          <a:xfrm>
            <a:off x="4144511" y="1809524"/>
            <a:ext cx="7039957" cy="3238952"/>
          </a:xfrm>
          <a:prstGeom prst="rect">
            <a:avLst/>
          </a:prstGeom>
        </p:spPr>
      </p:pic>
    </p:spTree>
    <p:extLst>
      <p:ext uri="{BB962C8B-B14F-4D97-AF65-F5344CB8AC3E}">
        <p14:creationId xmlns:p14="http://schemas.microsoft.com/office/powerpoint/2010/main" val="23644839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CDA4B-87D0-4FE2-A8F4-C2D8801348E9}"/>
              </a:ext>
            </a:extLst>
          </p:cNvPr>
          <p:cNvSpPr>
            <a:spLocks noGrp="1"/>
          </p:cNvSpPr>
          <p:nvPr>
            <p:ph type="title"/>
          </p:nvPr>
        </p:nvSpPr>
        <p:spPr>
          <a:xfrm>
            <a:off x="252919" y="1123837"/>
            <a:ext cx="2947482" cy="4601183"/>
          </a:xfrm>
        </p:spPr>
        <p:txBody>
          <a:bodyPr>
            <a:normAutofit/>
          </a:bodyPr>
          <a:lstStyle/>
          <a:p>
            <a:pPr algn="ctr"/>
            <a:r>
              <a:rPr lang="en-US" dirty="0"/>
              <a:t>Final feature set has</a:t>
            </a:r>
            <a:br>
              <a:rPr lang="en-US" dirty="0"/>
            </a:br>
            <a:r>
              <a:rPr lang="en-US" b="1" dirty="0"/>
              <a:t>32</a:t>
            </a:r>
            <a:r>
              <a:rPr lang="en-US" dirty="0"/>
              <a:t> features</a:t>
            </a:r>
            <a:br>
              <a:rPr lang="en-US" dirty="0"/>
            </a:br>
            <a:r>
              <a:rPr lang="en-US" dirty="0"/>
              <a:t>AUC: </a:t>
            </a:r>
            <a:r>
              <a:rPr lang="en-US" b="1" dirty="0"/>
              <a:t>0.89</a:t>
            </a:r>
          </a:p>
        </p:txBody>
      </p:sp>
      <p:sp>
        <p:nvSpPr>
          <p:cNvPr id="4" name="Rectangle 3" descr="Medical">
            <a:extLst>
              <a:ext uri="{FF2B5EF4-FFF2-40B4-BE49-F238E27FC236}">
                <a16:creationId xmlns:a16="http://schemas.microsoft.com/office/drawing/2014/main" id="{337C9E29-AE9A-5237-89B3-4CC7FB93B2D0}"/>
              </a:ext>
            </a:extLst>
          </p:cNvPr>
          <p:cNvSpPr/>
          <p:nvPr/>
        </p:nvSpPr>
        <p:spPr>
          <a:xfrm>
            <a:off x="1323066" y="4572629"/>
            <a:ext cx="807187" cy="807187"/>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dirty="0"/>
          </a:p>
        </p:txBody>
      </p:sp>
      <p:sp>
        <p:nvSpPr>
          <p:cNvPr id="7" name="Content Placeholder 6">
            <a:extLst>
              <a:ext uri="{FF2B5EF4-FFF2-40B4-BE49-F238E27FC236}">
                <a16:creationId xmlns:a16="http://schemas.microsoft.com/office/drawing/2014/main" id="{5BD1F276-156D-A35B-0FB4-0C9C99236D2C}"/>
              </a:ext>
            </a:extLst>
          </p:cNvPr>
          <p:cNvSpPr>
            <a:spLocks noGrp="1"/>
          </p:cNvSpPr>
          <p:nvPr>
            <p:ph idx="1"/>
          </p:nvPr>
        </p:nvSpPr>
        <p:spPr>
          <a:xfrm>
            <a:off x="3716868" y="814086"/>
            <a:ext cx="7315200" cy="5323061"/>
          </a:xfrm>
        </p:spPr>
        <p:txBody>
          <a:bodyPr/>
          <a:lstStyle/>
          <a:p>
            <a:pPr marL="0" indent="0">
              <a:buNone/>
            </a:pPr>
            <a:endParaRPr lang="en-US" b="1"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
        <p:nvSpPr>
          <p:cNvPr id="6" name="Content Placeholder 6">
            <a:extLst>
              <a:ext uri="{FF2B5EF4-FFF2-40B4-BE49-F238E27FC236}">
                <a16:creationId xmlns:a16="http://schemas.microsoft.com/office/drawing/2014/main" id="{3575F70F-1414-275F-62A7-8F35F73DEE4A}"/>
              </a:ext>
            </a:extLst>
          </p:cNvPr>
          <p:cNvSpPr txBox="1">
            <a:spLocks/>
          </p:cNvSpPr>
          <p:nvPr/>
        </p:nvSpPr>
        <p:spPr>
          <a:xfrm>
            <a:off x="4021668" y="1016508"/>
            <a:ext cx="7315200" cy="5120640"/>
          </a:xfrm>
          <a:prstGeom prst="rect">
            <a:avLst/>
          </a:prstGeom>
        </p:spPr>
        <p:txBody>
          <a:bodyPr vert="horz" lIns="91440" tIns="45720" rIns="91440" bIns="45720" rtlCol="0" anchor="ctr">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indent="0">
              <a:buFont typeface="Wingdings 2" pitchFamily="18" charset="2"/>
              <a:buNone/>
            </a:pPr>
            <a:endParaRPr lang="en-US" sz="1800" dirty="0"/>
          </a:p>
        </p:txBody>
      </p:sp>
      <p:sp>
        <p:nvSpPr>
          <p:cNvPr id="3" name="Content Placeholder 6">
            <a:extLst>
              <a:ext uri="{FF2B5EF4-FFF2-40B4-BE49-F238E27FC236}">
                <a16:creationId xmlns:a16="http://schemas.microsoft.com/office/drawing/2014/main" id="{0462A6B7-F08A-95E7-9327-2721C05ACD16}"/>
              </a:ext>
            </a:extLst>
          </p:cNvPr>
          <p:cNvSpPr txBox="1">
            <a:spLocks/>
          </p:cNvSpPr>
          <p:nvPr/>
        </p:nvSpPr>
        <p:spPr>
          <a:xfrm>
            <a:off x="3869268" y="706056"/>
            <a:ext cx="7467600" cy="5431092"/>
          </a:xfrm>
          <a:prstGeom prst="rect">
            <a:avLst/>
          </a:prstGeom>
        </p:spPr>
        <p:txBody>
          <a:bodyPr vert="horz" lIns="91440" tIns="45720" rIns="91440" bIns="45720" rtlCol="0" anchor="t">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indent="0">
              <a:buNone/>
            </a:pPr>
            <a:endParaRPr lang="en-US" sz="2400" dirty="0"/>
          </a:p>
        </p:txBody>
      </p:sp>
      <p:sp>
        <p:nvSpPr>
          <p:cNvPr id="9" name="Content Placeholder 6">
            <a:extLst>
              <a:ext uri="{FF2B5EF4-FFF2-40B4-BE49-F238E27FC236}">
                <a16:creationId xmlns:a16="http://schemas.microsoft.com/office/drawing/2014/main" id="{D469D393-2193-C093-D51A-9AC96D19D7DE}"/>
              </a:ext>
            </a:extLst>
          </p:cNvPr>
          <p:cNvSpPr txBox="1">
            <a:spLocks/>
          </p:cNvSpPr>
          <p:nvPr/>
        </p:nvSpPr>
        <p:spPr>
          <a:xfrm>
            <a:off x="4021668" y="858456"/>
            <a:ext cx="7467600" cy="5999544"/>
          </a:xfrm>
          <a:prstGeom prst="rect">
            <a:avLst/>
          </a:prstGeom>
        </p:spPr>
        <p:txBody>
          <a:bodyPr vert="horz" lIns="91440" tIns="45720" rIns="91440" bIns="45720" rtlCol="0" anchor="t">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indent="0">
              <a:buNone/>
            </a:pPr>
            <a:endParaRPr lang="en-US" sz="2400" dirty="0"/>
          </a:p>
        </p:txBody>
      </p:sp>
      <p:pic>
        <p:nvPicPr>
          <p:cNvPr id="7170" name="Picture 2">
            <a:extLst>
              <a:ext uri="{FF2B5EF4-FFF2-40B4-BE49-F238E27FC236}">
                <a16:creationId xmlns:a16="http://schemas.microsoft.com/office/drawing/2014/main" id="{92FFB550-50ED-9734-30D1-7666F542FB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74696" y="356936"/>
            <a:ext cx="6809772" cy="62373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91890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CDA4B-87D0-4FE2-A8F4-C2D8801348E9}"/>
              </a:ext>
            </a:extLst>
          </p:cNvPr>
          <p:cNvSpPr>
            <a:spLocks noGrp="1"/>
          </p:cNvSpPr>
          <p:nvPr>
            <p:ph type="title"/>
          </p:nvPr>
        </p:nvSpPr>
        <p:spPr>
          <a:xfrm>
            <a:off x="252919" y="1123837"/>
            <a:ext cx="2947482" cy="4601183"/>
          </a:xfrm>
        </p:spPr>
        <p:txBody>
          <a:bodyPr>
            <a:normAutofit/>
          </a:bodyPr>
          <a:lstStyle/>
          <a:p>
            <a:pPr algn="ctr"/>
            <a:r>
              <a:rPr lang="en-US" dirty="0"/>
              <a:t>Metrics</a:t>
            </a:r>
          </a:p>
        </p:txBody>
      </p:sp>
      <p:sp>
        <p:nvSpPr>
          <p:cNvPr id="4" name="Rectangle 3" descr="Medical">
            <a:extLst>
              <a:ext uri="{FF2B5EF4-FFF2-40B4-BE49-F238E27FC236}">
                <a16:creationId xmlns:a16="http://schemas.microsoft.com/office/drawing/2014/main" id="{337C9E29-AE9A-5237-89B3-4CC7FB93B2D0}"/>
              </a:ext>
            </a:extLst>
          </p:cNvPr>
          <p:cNvSpPr/>
          <p:nvPr/>
        </p:nvSpPr>
        <p:spPr>
          <a:xfrm>
            <a:off x="1323066" y="4572629"/>
            <a:ext cx="807187" cy="807187"/>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dirty="0"/>
          </a:p>
        </p:txBody>
      </p:sp>
      <p:sp>
        <p:nvSpPr>
          <p:cNvPr id="7" name="Content Placeholder 6">
            <a:extLst>
              <a:ext uri="{FF2B5EF4-FFF2-40B4-BE49-F238E27FC236}">
                <a16:creationId xmlns:a16="http://schemas.microsoft.com/office/drawing/2014/main" id="{5BD1F276-156D-A35B-0FB4-0C9C99236D2C}"/>
              </a:ext>
            </a:extLst>
          </p:cNvPr>
          <p:cNvSpPr>
            <a:spLocks noGrp="1"/>
          </p:cNvSpPr>
          <p:nvPr>
            <p:ph idx="1"/>
          </p:nvPr>
        </p:nvSpPr>
        <p:spPr>
          <a:xfrm>
            <a:off x="3716868" y="814086"/>
            <a:ext cx="7315200" cy="5323061"/>
          </a:xfrm>
        </p:spPr>
        <p:txBody>
          <a:bodyPr/>
          <a:lstStyle/>
          <a:p>
            <a:pPr marL="0" indent="0">
              <a:buNone/>
            </a:pPr>
            <a:endParaRPr lang="en-US" b="1"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
        <p:nvSpPr>
          <p:cNvPr id="6" name="Content Placeholder 6">
            <a:extLst>
              <a:ext uri="{FF2B5EF4-FFF2-40B4-BE49-F238E27FC236}">
                <a16:creationId xmlns:a16="http://schemas.microsoft.com/office/drawing/2014/main" id="{3575F70F-1414-275F-62A7-8F35F73DEE4A}"/>
              </a:ext>
            </a:extLst>
          </p:cNvPr>
          <p:cNvSpPr txBox="1">
            <a:spLocks/>
          </p:cNvSpPr>
          <p:nvPr/>
        </p:nvSpPr>
        <p:spPr>
          <a:xfrm>
            <a:off x="4021668" y="1016508"/>
            <a:ext cx="7315200" cy="5120640"/>
          </a:xfrm>
          <a:prstGeom prst="rect">
            <a:avLst/>
          </a:prstGeom>
        </p:spPr>
        <p:txBody>
          <a:bodyPr vert="horz" lIns="91440" tIns="45720" rIns="91440" bIns="45720" rtlCol="0" anchor="ctr">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indent="0">
              <a:buFont typeface="Wingdings 2" pitchFamily="18" charset="2"/>
              <a:buNone/>
            </a:pPr>
            <a:endParaRPr lang="en-US" sz="1800" dirty="0"/>
          </a:p>
        </p:txBody>
      </p:sp>
      <p:sp>
        <p:nvSpPr>
          <p:cNvPr id="9" name="Content Placeholder 6">
            <a:extLst>
              <a:ext uri="{FF2B5EF4-FFF2-40B4-BE49-F238E27FC236}">
                <a16:creationId xmlns:a16="http://schemas.microsoft.com/office/drawing/2014/main" id="{D469D393-2193-C093-D51A-9AC96D19D7DE}"/>
              </a:ext>
            </a:extLst>
          </p:cNvPr>
          <p:cNvSpPr txBox="1">
            <a:spLocks/>
          </p:cNvSpPr>
          <p:nvPr/>
        </p:nvSpPr>
        <p:spPr>
          <a:xfrm>
            <a:off x="4021668" y="858456"/>
            <a:ext cx="7467600" cy="5999544"/>
          </a:xfrm>
          <a:prstGeom prst="rect">
            <a:avLst/>
          </a:prstGeom>
        </p:spPr>
        <p:txBody>
          <a:bodyPr vert="horz" lIns="91440" tIns="45720" rIns="91440" bIns="45720" rtlCol="0" anchor="t">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indent="0">
              <a:buNone/>
            </a:pPr>
            <a:endParaRPr lang="en-US" sz="2400" dirty="0"/>
          </a:p>
        </p:txBody>
      </p:sp>
      <p:pic>
        <p:nvPicPr>
          <p:cNvPr id="8194" name="Picture 2">
            <a:extLst>
              <a:ext uri="{FF2B5EF4-FFF2-40B4-BE49-F238E27FC236}">
                <a16:creationId xmlns:a16="http://schemas.microsoft.com/office/drawing/2014/main" id="{895C1E81-5E34-09AB-E63C-C7842149479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78286" y="877171"/>
            <a:ext cx="3945236" cy="3005894"/>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a:extLst>
              <a:ext uri="{FF2B5EF4-FFF2-40B4-BE49-F238E27FC236}">
                <a16:creationId xmlns:a16="http://schemas.microsoft.com/office/drawing/2014/main" id="{328385F2-DA08-9E31-0389-F1B1C81F831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75922" y="877171"/>
            <a:ext cx="3865746" cy="2945330"/>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6">
            <a:extLst>
              <a:ext uri="{FF2B5EF4-FFF2-40B4-BE49-F238E27FC236}">
                <a16:creationId xmlns:a16="http://schemas.microsoft.com/office/drawing/2014/main" id="{11E88BF9-FD6B-E1E7-5D64-DE1B82DEF774}"/>
              </a:ext>
            </a:extLst>
          </p:cNvPr>
          <p:cNvSpPr txBox="1">
            <a:spLocks/>
          </p:cNvSpPr>
          <p:nvPr/>
        </p:nvSpPr>
        <p:spPr>
          <a:xfrm>
            <a:off x="7831668" y="4116864"/>
            <a:ext cx="3754254" cy="3449255"/>
          </a:xfrm>
          <a:prstGeom prst="rect">
            <a:avLst/>
          </a:prstGeom>
        </p:spPr>
        <p:txBody>
          <a:bodyPr vert="horz" lIns="91440" tIns="45720" rIns="91440" bIns="45720" rtlCol="0" anchor="t">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r>
              <a:rPr lang="en-US" sz="1800" b="1" i="0" dirty="0">
                <a:solidFill>
                  <a:srgbClr val="000000"/>
                </a:solidFill>
                <a:effectLst/>
                <a:latin typeface="Roboto" panose="02000000000000000000" pitchFamily="2" charset="0"/>
              </a:rPr>
              <a:t>Precision-Recall (PR) </a:t>
            </a:r>
            <a:r>
              <a:rPr lang="en-US" sz="1800" b="0" i="0" dirty="0">
                <a:solidFill>
                  <a:srgbClr val="000000"/>
                </a:solidFill>
                <a:effectLst/>
                <a:latin typeface="Roboto" panose="02000000000000000000" pitchFamily="2" charset="0"/>
              </a:rPr>
              <a:t>curve is specifically tailored for the detection of rare events and is the metric that should be used when the positive class is of more interest than the negative one</a:t>
            </a:r>
            <a:endParaRPr lang="en-US" sz="1800" dirty="0"/>
          </a:p>
        </p:txBody>
      </p:sp>
      <p:sp>
        <p:nvSpPr>
          <p:cNvPr id="10" name="Content Placeholder 6">
            <a:extLst>
              <a:ext uri="{FF2B5EF4-FFF2-40B4-BE49-F238E27FC236}">
                <a16:creationId xmlns:a16="http://schemas.microsoft.com/office/drawing/2014/main" id="{634D4172-3CE6-9D70-4F53-DB25702DF2A4}"/>
              </a:ext>
            </a:extLst>
          </p:cNvPr>
          <p:cNvSpPr txBox="1">
            <a:spLocks/>
          </p:cNvSpPr>
          <p:nvPr/>
        </p:nvSpPr>
        <p:spPr>
          <a:xfrm>
            <a:off x="4021668" y="4152792"/>
            <a:ext cx="3754254" cy="3449255"/>
          </a:xfrm>
          <a:prstGeom prst="rect">
            <a:avLst/>
          </a:prstGeom>
        </p:spPr>
        <p:txBody>
          <a:bodyPr vert="horz" lIns="91440" tIns="45720" rIns="91440" bIns="45720" rtlCol="0" anchor="t">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r>
              <a:rPr lang="en-US" sz="1800" b="1" i="0" dirty="0">
                <a:solidFill>
                  <a:srgbClr val="000000"/>
                </a:solidFill>
                <a:effectLst/>
                <a:latin typeface="Roboto" panose="02000000000000000000" pitchFamily="2" charset="0"/>
              </a:rPr>
              <a:t>ROC</a:t>
            </a:r>
            <a:r>
              <a:rPr lang="en-US" sz="1800" b="0" i="0" dirty="0">
                <a:solidFill>
                  <a:srgbClr val="000000"/>
                </a:solidFill>
                <a:effectLst/>
                <a:latin typeface="Roboto" panose="02000000000000000000" pitchFamily="2" charset="0"/>
              </a:rPr>
              <a:t> curve answers the question of how well the model performs with no knowledge of the class imbalance, whilst the PR curve uses our estimated class imbalance baseline to inform us of how well our model performs, given the specific imbalance we provided it.</a:t>
            </a:r>
            <a:endParaRPr lang="en-US" sz="1800" dirty="0"/>
          </a:p>
        </p:txBody>
      </p:sp>
    </p:spTree>
    <p:extLst>
      <p:ext uri="{BB962C8B-B14F-4D97-AF65-F5344CB8AC3E}">
        <p14:creationId xmlns:p14="http://schemas.microsoft.com/office/powerpoint/2010/main" val="17309344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CDA4B-87D0-4FE2-A8F4-C2D8801348E9}"/>
              </a:ext>
            </a:extLst>
          </p:cNvPr>
          <p:cNvSpPr>
            <a:spLocks noGrp="1"/>
          </p:cNvSpPr>
          <p:nvPr>
            <p:ph type="title"/>
          </p:nvPr>
        </p:nvSpPr>
        <p:spPr>
          <a:xfrm>
            <a:off x="252919" y="1123837"/>
            <a:ext cx="2947482" cy="4601183"/>
          </a:xfrm>
        </p:spPr>
        <p:txBody>
          <a:bodyPr>
            <a:normAutofit/>
          </a:bodyPr>
          <a:lstStyle/>
          <a:p>
            <a:pPr algn="ctr"/>
            <a:r>
              <a:rPr lang="en-US" dirty="0"/>
              <a:t>Probability</a:t>
            </a:r>
            <a:br>
              <a:rPr lang="en-US" dirty="0"/>
            </a:br>
            <a:r>
              <a:rPr lang="en-US" dirty="0"/>
              <a:t>distribution</a:t>
            </a:r>
          </a:p>
        </p:txBody>
      </p:sp>
      <p:sp>
        <p:nvSpPr>
          <p:cNvPr id="4" name="Rectangle 3" descr="Medical">
            <a:extLst>
              <a:ext uri="{FF2B5EF4-FFF2-40B4-BE49-F238E27FC236}">
                <a16:creationId xmlns:a16="http://schemas.microsoft.com/office/drawing/2014/main" id="{337C9E29-AE9A-5237-89B3-4CC7FB93B2D0}"/>
              </a:ext>
            </a:extLst>
          </p:cNvPr>
          <p:cNvSpPr/>
          <p:nvPr/>
        </p:nvSpPr>
        <p:spPr>
          <a:xfrm>
            <a:off x="1323066" y="4572629"/>
            <a:ext cx="807187" cy="807187"/>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dirty="0"/>
          </a:p>
        </p:txBody>
      </p:sp>
      <p:sp>
        <p:nvSpPr>
          <p:cNvPr id="6" name="Content Placeholder 6">
            <a:extLst>
              <a:ext uri="{FF2B5EF4-FFF2-40B4-BE49-F238E27FC236}">
                <a16:creationId xmlns:a16="http://schemas.microsoft.com/office/drawing/2014/main" id="{3575F70F-1414-275F-62A7-8F35F73DEE4A}"/>
              </a:ext>
            </a:extLst>
          </p:cNvPr>
          <p:cNvSpPr txBox="1">
            <a:spLocks/>
          </p:cNvSpPr>
          <p:nvPr/>
        </p:nvSpPr>
        <p:spPr>
          <a:xfrm>
            <a:off x="4021668" y="1016508"/>
            <a:ext cx="7315200" cy="5120640"/>
          </a:xfrm>
          <a:prstGeom prst="rect">
            <a:avLst/>
          </a:prstGeom>
        </p:spPr>
        <p:txBody>
          <a:bodyPr vert="horz" lIns="91440" tIns="45720" rIns="91440" bIns="45720" rtlCol="0" anchor="ctr">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indent="0">
              <a:buFont typeface="Wingdings 2" pitchFamily="18" charset="2"/>
              <a:buNone/>
            </a:pPr>
            <a:endParaRPr lang="en-US" sz="1800" dirty="0"/>
          </a:p>
        </p:txBody>
      </p:sp>
      <p:sp>
        <p:nvSpPr>
          <p:cNvPr id="9" name="Content Placeholder 6">
            <a:extLst>
              <a:ext uri="{FF2B5EF4-FFF2-40B4-BE49-F238E27FC236}">
                <a16:creationId xmlns:a16="http://schemas.microsoft.com/office/drawing/2014/main" id="{D469D393-2193-C093-D51A-9AC96D19D7DE}"/>
              </a:ext>
            </a:extLst>
          </p:cNvPr>
          <p:cNvSpPr txBox="1">
            <a:spLocks/>
          </p:cNvSpPr>
          <p:nvPr/>
        </p:nvSpPr>
        <p:spPr>
          <a:xfrm>
            <a:off x="4021668" y="858456"/>
            <a:ext cx="7467600" cy="5999544"/>
          </a:xfrm>
          <a:prstGeom prst="rect">
            <a:avLst/>
          </a:prstGeom>
        </p:spPr>
        <p:txBody>
          <a:bodyPr vert="horz" lIns="91440" tIns="45720" rIns="91440" bIns="45720" rtlCol="0" anchor="t">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indent="0">
              <a:buNone/>
            </a:pPr>
            <a:r>
              <a:rPr lang="en-US" sz="2400" dirty="0"/>
              <a:t>Y==1 mean churned clients</a:t>
            </a:r>
          </a:p>
          <a:p>
            <a:pPr marL="0" indent="0">
              <a:buNone/>
            </a:pPr>
            <a:r>
              <a:rPr lang="en-US" sz="2400" dirty="0"/>
              <a:t>Y==0 mean non-churned clients</a:t>
            </a:r>
          </a:p>
        </p:txBody>
      </p:sp>
      <p:pic>
        <p:nvPicPr>
          <p:cNvPr id="10242" name="Picture 2">
            <a:extLst>
              <a:ext uri="{FF2B5EF4-FFF2-40B4-BE49-F238E27FC236}">
                <a16:creationId xmlns:a16="http://schemas.microsoft.com/office/drawing/2014/main" id="{8705AE70-9E76-9119-6E52-BB7C852AFFF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21630" y="2060448"/>
            <a:ext cx="7915275" cy="4076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09009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CDA4B-87D0-4FE2-A8F4-C2D8801348E9}"/>
              </a:ext>
            </a:extLst>
          </p:cNvPr>
          <p:cNvSpPr>
            <a:spLocks noGrp="1"/>
          </p:cNvSpPr>
          <p:nvPr>
            <p:ph type="title"/>
          </p:nvPr>
        </p:nvSpPr>
        <p:spPr>
          <a:xfrm>
            <a:off x="252919" y="1123837"/>
            <a:ext cx="2947482" cy="4601183"/>
          </a:xfrm>
        </p:spPr>
        <p:txBody>
          <a:bodyPr>
            <a:normAutofit/>
          </a:bodyPr>
          <a:lstStyle/>
          <a:p>
            <a:pPr algn="ctr"/>
            <a:r>
              <a:rPr lang="en-US" dirty="0"/>
              <a:t>F1 based threshold selection</a:t>
            </a:r>
          </a:p>
        </p:txBody>
      </p:sp>
      <p:sp>
        <p:nvSpPr>
          <p:cNvPr id="4" name="Rectangle 3" descr="Medical">
            <a:extLst>
              <a:ext uri="{FF2B5EF4-FFF2-40B4-BE49-F238E27FC236}">
                <a16:creationId xmlns:a16="http://schemas.microsoft.com/office/drawing/2014/main" id="{337C9E29-AE9A-5237-89B3-4CC7FB93B2D0}"/>
              </a:ext>
            </a:extLst>
          </p:cNvPr>
          <p:cNvSpPr/>
          <p:nvPr/>
        </p:nvSpPr>
        <p:spPr>
          <a:xfrm>
            <a:off x="1323066" y="4572629"/>
            <a:ext cx="807187" cy="807187"/>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dirty="0"/>
          </a:p>
        </p:txBody>
      </p:sp>
      <p:sp>
        <p:nvSpPr>
          <p:cNvPr id="7" name="Content Placeholder 6">
            <a:extLst>
              <a:ext uri="{FF2B5EF4-FFF2-40B4-BE49-F238E27FC236}">
                <a16:creationId xmlns:a16="http://schemas.microsoft.com/office/drawing/2014/main" id="{5BD1F276-156D-A35B-0FB4-0C9C99236D2C}"/>
              </a:ext>
            </a:extLst>
          </p:cNvPr>
          <p:cNvSpPr>
            <a:spLocks noGrp="1"/>
          </p:cNvSpPr>
          <p:nvPr>
            <p:ph idx="1"/>
          </p:nvPr>
        </p:nvSpPr>
        <p:spPr>
          <a:xfrm>
            <a:off x="3869268" y="864108"/>
            <a:ext cx="7315200" cy="4397551"/>
          </a:xfrm>
        </p:spPr>
        <p:txBody>
          <a:bodyPr/>
          <a:lstStyle/>
          <a:p>
            <a:pPr marL="0" indent="0">
              <a:buNone/>
            </a:pPr>
            <a:endParaRPr lang="en-US" b="1" dirty="0"/>
          </a:p>
          <a:p>
            <a:pPr marL="0" indent="0">
              <a:buNone/>
            </a:pPr>
            <a:endParaRPr lang="en-US" dirty="0"/>
          </a:p>
        </p:txBody>
      </p:sp>
      <p:sp>
        <p:nvSpPr>
          <p:cNvPr id="6" name="Content Placeholder 6">
            <a:extLst>
              <a:ext uri="{FF2B5EF4-FFF2-40B4-BE49-F238E27FC236}">
                <a16:creationId xmlns:a16="http://schemas.microsoft.com/office/drawing/2014/main" id="{3575F70F-1414-275F-62A7-8F35F73DEE4A}"/>
              </a:ext>
            </a:extLst>
          </p:cNvPr>
          <p:cNvSpPr txBox="1">
            <a:spLocks/>
          </p:cNvSpPr>
          <p:nvPr/>
        </p:nvSpPr>
        <p:spPr>
          <a:xfrm>
            <a:off x="4021668" y="1016508"/>
            <a:ext cx="7315200" cy="5120640"/>
          </a:xfrm>
          <a:prstGeom prst="rect">
            <a:avLst/>
          </a:prstGeom>
        </p:spPr>
        <p:txBody>
          <a:bodyPr vert="horz" lIns="91440" tIns="45720" rIns="91440" bIns="45720" rtlCol="0" anchor="ctr">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indent="0">
              <a:buFont typeface="Wingdings 2" pitchFamily="18" charset="2"/>
              <a:buNone/>
            </a:pPr>
            <a:endParaRPr lang="en-US" sz="1800" dirty="0"/>
          </a:p>
        </p:txBody>
      </p:sp>
      <p:sp>
        <p:nvSpPr>
          <p:cNvPr id="3" name="Content Placeholder 6">
            <a:extLst>
              <a:ext uri="{FF2B5EF4-FFF2-40B4-BE49-F238E27FC236}">
                <a16:creationId xmlns:a16="http://schemas.microsoft.com/office/drawing/2014/main" id="{7A2B8C1A-3D68-45E4-12C7-DAA31CBB10AD}"/>
              </a:ext>
            </a:extLst>
          </p:cNvPr>
          <p:cNvSpPr txBox="1">
            <a:spLocks/>
          </p:cNvSpPr>
          <p:nvPr/>
        </p:nvSpPr>
        <p:spPr>
          <a:xfrm>
            <a:off x="3869268" y="706056"/>
            <a:ext cx="7467600" cy="5431092"/>
          </a:xfrm>
          <a:prstGeom prst="rect">
            <a:avLst/>
          </a:prstGeom>
        </p:spPr>
        <p:txBody>
          <a:bodyPr vert="horz" lIns="91440" tIns="45720" rIns="91440" bIns="45720" rtlCol="0" anchor="t">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endParaRPr lang="en-US" sz="2400" dirty="0"/>
          </a:p>
          <a:p>
            <a:endParaRPr lang="en-US" sz="2400" dirty="0"/>
          </a:p>
          <a:p>
            <a:endParaRPr lang="en-US" sz="2400" dirty="0"/>
          </a:p>
          <a:p>
            <a:endParaRPr lang="en-US" sz="2400" dirty="0"/>
          </a:p>
        </p:txBody>
      </p:sp>
      <p:sp>
        <p:nvSpPr>
          <p:cNvPr id="9" name="Content Placeholder 6">
            <a:extLst>
              <a:ext uri="{FF2B5EF4-FFF2-40B4-BE49-F238E27FC236}">
                <a16:creationId xmlns:a16="http://schemas.microsoft.com/office/drawing/2014/main" id="{5736A380-15F6-14B2-CD1F-FBBC135DB684}"/>
              </a:ext>
            </a:extLst>
          </p:cNvPr>
          <p:cNvSpPr txBox="1">
            <a:spLocks/>
          </p:cNvSpPr>
          <p:nvPr/>
        </p:nvSpPr>
        <p:spPr>
          <a:xfrm>
            <a:off x="3748430" y="5261659"/>
            <a:ext cx="7814679" cy="1384775"/>
          </a:xfrm>
          <a:prstGeom prst="rect">
            <a:avLst/>
          </a:prstGeom>
        </p:spPr>
        <p:txBody>
          <a:bodyPr vert="horz" lIns="91440" tIns="45720" rIns="91440" bIns="45720" rtlCol="0" anchor="t">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indent="0">
              <a:buNone/>
            </a:pPr>
            <a:endParaRPr lang="en-US" sz="2400" dirty="0"/>
          </a:p>
        </p:txBody>
      </p:sp>
      <p:pic>
        <p:nvPicPr>
          <p:cNvPr id="10" name="Picture 9">
            <a:extLst>
              <a:ext uri="{FF2B5EF4-FFF2-40B4-BE49-F238E27FC236}">
                <a16:creationId xmlns:a16="http://schemas.microsoft.com/office/drawing/2014/main" id="{F008ED45-087E-59C1-1A65-F78D7858994D}"/>
              </a:ext>
            </a:extLst>
          </p:cNvPr>
          <p:cNvPicPr>
            <a:picLocks noChangeAspect="1"/>
          </p:cNvPicPr>
          <p:nvPr/>
        </p:nvPicPr>
        <p:blipFill>
          <a:blip r:embed="rId4"/>
          <a:stretch>
            <a:fillRect/>
          </a:stretch>
        </p:blipFill>
        <p:spPr>
          <a:xfrm>
            <a:off x="5070623" y="606639"/>
            <a:ext cx="5064889" cy="5064889"/>
          </a:xfrm>
          <a:prstGeom prst="rect">
            <a:avLst/>
          </a:prstGeom>
        </p:spPr>
      </p:pic>
      <p:sp>
        <p:nvSpPr>
          <p:cNvPr id="11" name="Content Placeholder 6">
            <a:extLst>
              <a:ext uri="{FF2B5EF4-FFF2-40B4-BE49-F238E27FC236}">
                <a16:creationId xmlns:a16="http://schemas.microsoft.com/office/drawing/2014/main" id="{03D29CC2-2F93-DAA4-62EC-725B3EE51576}"/>
              </a:ext>
            </a:extLst>
          </p:cNvPr>
          <p:cNvSpPr txBox="1">
            <a:spLocks/>
          </p:cNvSpPr>
          <p:nvPr/>
        </p:nvSpPr>
        <p:spPr>
          <a:xfrm>
            <a:off x="3869268" y="5823928"/>
            <a:ext cx="7814679" cy="1384775"/>
          </a:xfrm>
          <a:prstGeom prst="rect">
            <a:avLst/>
          </a:prstGeom>
        </p:spPr>
        <p:txBody>
          <a:bodyPr vert="horz" lIns="91440" tIns="45720" rIns="91440" bIns="45720" rtlCol="0" anchor="t">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indent="0">
              <a:buNone/>
            </a:pPr>
            <a:r>
              <a:rPr lang="en-US" sz="2400" dirty="0"/>
              <a:t>Threshold = 0.77 </a:t>
            </a:r>
          </a:p>
        </p:txBody>
      </p:sp>
    </p:spTree>
    <p:extLst>
      <p:ext uri="{BB962C8B-B14F-4D97-AF65-F5344CB8AC3E}">
        <p14:creationId xmlns:p14="http://schemas.microsoft.com/office/powerpoint/2010/main" val="25045663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CDA4B-87D0-4FE2-A8F4-C2D8801348E9}"/>
              </a:ext>
            </a:extLst>
          </p:cNvPr>
          <p:cNvSpPr>
            <a:spLocks noGrp="1"/>
          </p:cNvSpPr>
          <p:nvPr>
            <p:ph type="title"/>
          </p:nvPr>
        </p:nvSpPr>
        <p:spPr>
          <a:xfrm>
            <a:off x="252919" y="1123837"/>
            <a:ext cx="2947482" cy="4601183"/>
          </a:xfrm>
        </p:spPr>
        <p:txBody>
          <a:bodyPr>
            <a:normAutofit/>
          </a:bodyPr>
          <a:lstStyle/>
          <a:p>
            <a:pPr algn="ctr"/>
            <a:r>
              <a:rPr lang="en-US" dirty="0"/>
              <a:t>Expenses based threshold</a:t>
            </a:r>
          </a:p>
        </p:txBody>
      </p:sp>
      <p:sp>
        <p:nvSpPr>
          <p:cNvPr id="4" name="Rectangle 3" descr="Medical">
            <a:extLst>
              <a:ext uri="{FF2B5EF4-FFF2-40B4-BE49-F238E27FC236}">
                <a16:creationId xmlns:a16="http://schemas.microsoft.com/office/drawing/2014/main" id="{337C9E29-AE9A-5237-89B3-4CC7FB93B2D0}"/>
              </a:ext>
            </a:extLst>
          </p:cNvPr>
          <p:cNvSpPr/>
          <p:nvPr/>
        </p:nvSpPr>
        <p:spPr>
          <a:xfrm>
            <a:off x="1323066" y="4572629"/>
            <a:ext cx="807187" cy="807187"/>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dirty="0"/>
          </a:p>
        </p:txBody>
      </p:sp>
      <p:sp>
        <p:nvSpPr>
          <p:cNvPr id="7" name="Content Placeholder 6">
            <a:extLst>
              <a:ext uri="{FF2B5EF4-FFF2-40B4-BE49-F238E27FC236}">
                <a16:creationId xmlns:a16="http://schemas.microsoft.com/office/drawing/2014/main" id="{5BD1F276-156D-A35B-0FB4-0C9C99236D2C}"/>
              </a:ext>
            </a:extLst>
          </p:cNvPr>
          <p:cNvSpPr>
            <a:spLocks noGrp="1"/>
          </p:cNvSpPr>
          <p:nvPr>
            <p:ph idx="1"/>
          </p:nvPr>
        </p:nvSpPr>
        <p:spPr>
          <a:xfrm>
            <a:off x="3869268" y="864108"/>
            <a:ext cx="7315200" cy="4397551"/>
          </a:xfrm>
        </p:spPr>
        <p:txBody>
          <a:bodyPr/>
          <a:lstStyle/>
          <a:p>
            <a:pPr marL="0" indent="0">
              <a:buNone/>
            </a:pPr>
            <a:endParaRPr lang="en-US" b="1" dirty="0"/>
          </a:p>
          <a:p>
            <a:pPr marL="0" indent="0">
              <a:buNone/>
            </a:pPr>
            <a:endParaRPr lang="en-US" dirty="0"/>
          </a:p>
        </p:txBody>
      </p:sp>
      <p:sp>
        <p:nvSpPr>
          <p:cNvPr id="6" name="Content Placeholder 6">
            <a:extLst>
              <a:ext uri="{FF2B5EF4-FFF2-40B4-BE49-F238E27FC236}">
                <a16:creationId xmlns:a16="http://schemas.microsoft.com/office/drawing/2014/main" id="{3575F70F-1414-275F-62A7-8F35F73DEE4A}"/>
              </a:ext>
            </a:extLst>
          </p:cNvPr>
          <p:cNvSpPr txBox="1">
            <a:spLocks/>
          </p:cNvSpPr>
          <p:nvPr/>
        </p:nvSpPr>
        <p:spPr>
          <a:xfrm>
            <a:off x="4021668" y="1016508"/>
            <a:ext cx="7315200" cy="5120640"/>
          </a:xfrm>
          <a:prstGeom prst="rect">
            <a:avLst/>
          </a:prstGeom>
        </p:spPr>
        <p:txBody>
          <a:bodyPr vert="horz" lIns="91440" tIns="45720" rIns="91440" bIns="45720" rtlCol="0" anchor="ctr">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indent="0">
              <a:buFont typeface="Wingdings 2" pitchFamily="18" charset="2"/>
              <a:buNone/>
            </a:pPr>
            <a:endParaRPr lang="en-US" sz="1800" dirty="0"/>
          </a:p>
        </p:txBody>
      </p:sp>
      <p:sp>
        <p:nvSpPr>
          <p:cNvPr id="3" name="Content Placeholder 6">
            <a:extLst>
              <a:ext uri="{FF2B5EF4-FFF2-40B4-BE49-F238E27FC236}">
                <a16:creationId xmlns:a16="http://schemas.microsoft.com/office/drawing/2014/main" id="{7A2B8C1A-3D68-45E4-12C7-DAA31CBB10AD}"/>
              </a:ext>
            </a:extLst>
          </p:cNvPr>
          <p:cNvSpPr txBox="1">
            <a:spLocks/>
          </p:cNvSpPr>
          <p:nvPr/>
        </p:nvSpPr>
        <p:spPr>
          <a:xfrm>
            <a:off x="3869268" y="706056"/>
            <a:ext cx="7467600" cy="5431092"/>
          </a:xfrm>
          <a:prstGeom prst="rect">
            <a:avLst/>
          </a:prstGeom>
        </p:spPr>
        <p:txBody>
          <a:bodyPr vert="horz" lIns="91440" tIns="45720" rIns="91440" bIns="45720" rtlCol="0" anchor="t">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endParaRPr lang="en-US" sz="2400" dirty="0"/>
          </a:p>
          <a:p>
            <a:endParaRPr lang="en-US" sz="2400" dirty="0"/>
          </a:p>
          <a:p>
            <a:endParaRPr lang="en-US" sz="2400" dirty="0"/>
          </a:p>
          <a:p>
            <a:endParaRPr lang="en-US" sz="2400" dirty="0"/>
          </a:p>
        </p:txBody>
      </p:sp>
      <p:sp>
        <p:nvSpPr>
          <p:cNvPr id="9" name="Content Placeholder 6">
            <a:extLst>
              <a:ext uri="{FF2B5EF4-FFF2-40B4-BE49-F238E27FC236}">
                <a16:creationId xmlns:a16="http://schemas.microsoft.com/office/drawing/2014/main" id="{5736A380-15F6-14B2-CD1F-FBBC135DB684}"/>
              </a:ext>
            </a:extLst>
          </p:cNvPr>
          <p:cNvSpPr txBox="1">
            <a:spLocks/>
          </p:cNvSpPr>
          <p:nvPr/>
        </p:nvSpPr>
        <p:spPr>
          <a:xfrm>
            <a:off x="3695728" y="4024462"/>
            <a:ext cx="7814679" cy="3117877"/>
          </a:xfrm>
          <a:prstGeom prst="rect">
            <a:avLst/>
          </a:prstGeom>
        </p:spPr>
        <p:txBody>
          <a:bodyPr vert="horz" lIns="91440" tIns="45720" rIns="91440" bIns="45720" rtlCol="0" anchor="t">
            <a:normAutofit fontScale="92500" lnSpcReduction="20000"/>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indent="0">
              <a:buNone/>
            </a:pPr>
            <a:r>
              <a:rPr lang="en-US" sz="2400" dirty="0"/>
              <a:t>Expenses = TP* RETAIN + FP*RETAIN + FN*ADD_NEW</a:t>
            </a:r>
          </a:p>
          <a:p>
            <a:pPr marL="0" indent="0">
              <a:buNone/>
            </a:pPr>
            <a:r>
              <a:rPr lang="en-US" sz="2400" dirty="0"/>
              <a:t>Let’s assume that retain price is </a:t>
            </a:r>
            <a:r>
              <a:rPr lang="en-US" sz="2400" b="1" dirty="0"/>
              <a:t>50</a:t>
            </a:r>
            <a:r>
              <a:rPr lang="en-US" sz="2400" dirty="0"/>
              <a:t> UAH, add new client price (including missed income) is </a:t>
            </a:r>
            <a:r>
              <a:rPr lang="en-US" sz="2400" b="1" dirty="0"/>
              <a:t>4000</a:t>
            </a:r>
            <a:r>
              <a:rPr lang="en-US" sz="2400" dirty="0"/>
              <a:t> UAH.</a:t>
            </a:r>
          </a:p>
          <a:p>
            <a:pPr marL="0" indent="0">
              <a:buNone/>
            </a:pPr>
            <a:r>
              <a:rPr lang="en-US" sz="2400" dirty="0"/>
              <a:t>F1 price: 14_573_400 UAH</a:t>
            </a:r>
          </a:p>
          <a:p>
            <a:pPr marL="0" indent="0">
              <a:buNone/>
            </a:pPr>
            <a:r>
              <a:rPr lang="en-US" sz="2400" dirty="0"/>
              <a:t>Price based: 3_734_400 UAH</a:t>
            </a:r>
          </a:p>
          <a:p>
            <a:pPr marL="0" indent="0">
              <a:buNone/>
            </a:pPr>
            <a:r>
              <a:rPr lang="en-US" sz="2400" dirty="0"/>
              <a:t>Do nothing: 38_344_000 UAH</a:t>
            </a:r>
          </a:p>
          <a:p>
            <a:pPr marL="0" indent="0">
              <a:buNone/>
            </a:pPr>
            <a:endParaRPr lang="en-US" sz="2400" dirty="0"/>
          </a:p>
          <a:p>
            <a:pPr marL="0" indent="0">
              <a:buNone/>
            </a:pPr>
            <a:r>
              <a:rPr lang="en-US" sz="2400" dirty="0"/>
              <a:t>  </a:t>
            </a:r>
          </a:p>
        </p:txBody>
      </p:sp>
      <p:pic>
        <p:nvPicPr>
          <p:cNvPr id="9220" name="Picture 4">
            <a:extLst>
              <a:ext uri="{FF2B5EF4-FFF2-40B4-BE49-F238E27FC236}">
                <a16:creationId xmlns:a16="http://schemas.microsoft.com/office/drawing/2014/main" id="{F8E69A36-D091-86A1-DFD2-AF2C00DA7C5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18169" y="508644"/>
            <a:ext cx="4008699" cy="3117877"/>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a:extLst>
              <a:ext uri="{FF2B5EF4-FFF2-40B4-BE49-F238E27FC236}">
                <a16:creationId xmlns:a16="http://schemas.microsoft.com/office/drawing/2014/main" id="{0D7CB8B0-8140-A765-428F-7A8F1B3A8EC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12268" y="608300"/>
            <a:ext cx="3850841" cy="31686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47416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CDA4B-87D0-4FE2-A8F4-C2D8801348E9}"/>
              </a:ext>
            </a:extLst>
          </p:cNvPr>
          <p:cNvSpPr>
            <a:spLocks noGrp="1"/>
          </p:cNvSpPr>
          <p:nvPr>
            <p:ph type="title"/>
          </p:nvPr>
        </p:nvSpPr>
        <p:spPr>
          <a:xfrm>
            <a:off x="252919" y="1123837"/>
            <a:ext cx="2947482" cy="4601183"/>
          </a:xfrm>
        </p:spPr>
        <p:txBody>
          <a:bodyPr>
            <a:normAutofit/>
          </a:bodyPr>
          <a:lstStyle/>
          <a:p>
            <a:pPr algn="ctr"/>
            <a:r>
              <a:rPr lang="en-US" dirty="0"/>
              <a:t>SHAP</a:t>
            </a:r>
          </a:p>
        </p:txBody>
      </p:sp>
      <p:pic>
        <p:nvPicPr>
          <p:cNvPr id="1026" name="Picture 2">
            <a:extLst>
              <a:ext uri="{FF2B5EF4-FFF2-40B4-BE49-F238E27FC236}">
                <a16:creationId xmlns:a16="http://schemas.microsoft.com/office/drawing/2014/main" id="{12736827-3768-830E-B65C-27ACA09FAA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35618" y="771180"/>
            <a:ext cx="8006681" cy="53156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84255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CDA4B-87D0-4FE2-A8F4-C2D8801348E9}"/>
              </a:ext>
            </a:extLst>
          </p:cNvPr>
          <p:cNvSpPr>
            <a:spLocks noGrp="1"/>
          </p:cNvSpPr>
          <p:nvPr>
            <p:ph type="title"/>
          </p:nvPr>
        </p:nvSpPr>
        <p:spPr>
          <a:xfrm>
            <a:off x="252919" y="1123837"/>
            <a:ext cx="2947482" cy="4601183"/>
          </a:xfrm>
        </p:spPr>
        <p:txBody>
          <a:bodyPr>
            <a:normAutofit/>
          </a:bodyPr>
          <a:lstStyle/>
          <a:p>
            <a:pPr algn="ctr"/>
            <a:r>
              <a:rPr lang="en-US" dirty="0"/>
              <a:t>Future</a:t>
            </a:r>
            <a:br>
              <a:rPr lang="en-US" dirty="0"/>
            </a:br>
            <a:r>
              <a:rPr lang="en-US" dirty="0"/>
              <a:t>enhancements</a:t>
            </a:r>
          </a:p>
        </p:txBody>
      </p:sp>
      <p:sp>
        <p:nvSpPr>
          <p:cNvPr id="3" name="Content Placeholder 6">
            <a:extLst>
              <a:ext uri="{FF2B5EF4-FFF2-40B4-BE49-F238E27FC236}">
                <a16:creationId xmlns:a16="http://schemas.microsoft.com/office/drawing/2014/main" id="{8C11DADC-3D91-466E-3FA8-80AE88DE87FE}"/>
              </a:ext>
            </a:extLst>
          </p:cNvPr>
          <p:cNvSpPr txBox="1">
            <a:spLocks/>
          </p:cNvSpPr>
          <p:nvPr/>
        </p:nvSpPr>
        <p:spPr>
          <a:xfrm>
            <a:off x="3691715" y="708882"/>
            <a:ext cx="7467600" cy="5431092"/>
          </a:xfrm>
          <a:prstGeom prst="rect">
            <a:avLst/>
          </a:prstGeom>
        </p:spPr>
        <p:txBody>
          <a:bodyPr vert="horz" lIns="91440" tIns="45720" rIns="91440" bIns="45720" rtlCol="0" anchor="t">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r>
              <a:rPr lang="en-US" sz="2400" dirty="0"/>
              <a:t>Use model ensembles</a:t>
            </a:r>
          </a:p>
          <a:p>
            <a:r>
              <a:rPr lang="en-US" sz="2400" dirty="0"/>
              <a:t>Use models of different </a:t>
            </a:r>
            <a:r>
              <a:rPr lang="en-US" sz="2400"/>
              <a:t>types </a:t>
            </a:r>
            <a:endParaRPr lang="en-US" sz="2400" dirty="0"/>
          </a:p>
          <a:p>
            <a:endParaRPr lang="en-US" sz="2400" dirty="0"/>
          </a:p>
          <a:p>
            <a:endParaRPr lang="en-US" sz="2400" dirty="0"/>
          </a:p>
          <a:p>
            <a:endParaRPr lang="en-US" sz="2400" dirty="0"/>
          </a:p>
        </p:txBody>
      </p:sp>
    </p:spTree>
    <p:extLst>
      <p:ext uri="{BB962C8B-B14F-4D97-AF65-F5344CB8AC3E}">
        <p14:creationId xmlns:p14="http://schemas.microsoft.com/office/powerpoint/2010/main" val="4256658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CDA4B-87D0-4FE2-A8F4-C2D8801348E9}"/>
              </a:ext>
            </a:extLst>
          </p:cNvPr>
          <p:cNvSpPr>
            <a:spLocks noGrp="1"/>
          </p:cNvSpPr>
          <p:nvPr>
            <p:ph type="title"/>
          </p:nvPr>
        </p:nvSpPr>
        <p:spPr>
          <a:xfrm>
            <a:off x="252919" y="1123837"/>
            <a:ext cx="2947482" cy="4601183"/>
          </a:xfrm>
        </p:spPr>
        <p:txBody>
          <a:bodyPr>
            <a:normAutofit/>
          </a:bodyPr>
          <a:lstStyle/>
          <a:p>
            <a:pPr algn="ctr"/>
            <a:r>
              <a:rPr lang="en-US" dirty="0"/>
              <a:t>Aim of the model</a:t>
            </a:r>
          </a:p>
        </p:txBody>
      </p:sp>
      <p:sp>
        <p:nvSpPr>
          <p:cNvPr id="4" name="Rectangle 3" descr="Medical">
            <a:extLst>
              <a:ext uri="{FF2B5EF4-FFF2-40B4-BE49-F238E27FC236}">
                <a16:creationId xmlns:a16="http://schemas.microsoft.com/office/drawing/2014/main" id="{337C9E29-AE9A-5237-89B3-4CC7FB93B2D0}"/>
              </a:ext>
            </a:extLst>
          </p:cNvPr>
          <p:cNvSpPr/>
          <p:nvPr/>
        </p:nvSpPr>
        <p:spPr>
          <a:xfrm>
            <a:off x="1395614" y="3970746"/>
            <a:ext cx="807187" cy="807187"/>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dirty="0"/>
          </a:p>
        </p:txBody>
      </p:sp>
      <p:sp>
        <p:nvSpPr>
          <p:cNvPr id="7" name="Content Placeholder 6">
            <a:extLst>
              <a:ext uri="{FF2B5EF4-FFF2-40B4-BE49-F238E27FC236}">
                <a16:creationId xmlns:a16="http://schemas.microsoft.com/office/drawing/2014/main" id="{5BD1F276-156D-A35B-0FB4-0C9C99236D2C}"/>
              </a:ext>
            </a:extLst>
          </p:cNvPr>
          <p:cNvSpPr>
            <a:spLocks noGrp="1"/>
          </p:cNvSpPr>
          <p:nvPr>
            <p:ph idx="1"/>
          </p:nvPr>
        </p:nvSpPr>
        <p:spPr/>
        <p:txBody>
          <a:bodyPr anchor="t">
            <a:normAutofit/>
          </a:bodyPr>
          <a:lstStyle/>
          <a:p>
            <a:r>
              <a:rPr lang="en-US" sz="2800" b="1" dirty="0"/>
              <a:t> Business goal</a:t>
            </a:r>
          </a:p>
          <a:p>
            <a:pPr marL="0" indent="0">
              <a:buNone/>
            </a:pPr>
            <a:r>
              <a:rPr lang="en-US" sz="2800" dirty="0"/>
              <a:t>To retain clients before 2 month of their actual churn </a:t>
            </a:r>
            <a:r>
              <a:rPr lang="uk-UA" sz="2800" dirty="0"/>
              <a:t>(</a:t>
            </a:r>
            <a:r>
              <a:rPr lang="en-US" sz="2800" dirty="0"/>
              <a:t>no incoming events, no outgoing events, no paid events) </a:t>
            </a:r>
          </a:p>
          <a:p>
            <a:r>
              <a:rPr lang="en-US" sz="2800" b="1" dirty="0"/>
              <a:t>Task </a:t>
            </a:r>
          </a:p>
          <a:p>
            <a:pPr marL="0" indent="0">
              <a:buNone/>
            </a:pPr>
            <a:r>
              <a:rPr lang="en-US" sz="2800" dirty="0"/>
              <a:t>To detect clients that will churn in 2 month</a:t>
            </a:r>
          </a:p>
          <a:p>
            <a:r>
              <a:rPr lang="en-US" sz="2800" b="1" dirty="0"/>
              <a:t>Task type</a:t>
            </a:r>
          </a:p>
          <a:p>
            <a:pPr marL="0" indent="0">
              <a:buNone/>
            </a:pPr>
            <a:r>
              <a:rPr lang="en-US" sz="2800" dirty="0"/>
              <a:t>Binary classification</a:t>
            </a:r>
          </a:p>
          <a:p>
            <a:pPr marL="0" indent="0">
              <a:buNone/>
            </a:pPr>
            <a:endParaRPr lang="en-US" sz="1800" dirty="0"/>
          </a:p>
        </p:txBody>
      </p:sp>
    </p:spTree>
    <p:extLst>
      <p:ext uri="{BB962C8B-B14F-4D97-AF65-F5344CB8AC3E}">
        <p14:creationId xmlns:p14="http://schemas.microsoft.com/office/powerpoint/2010/main" val="40342714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CDA4B-87D0-4FE2-A8F4-C2D8801348E9}"/>
              </a:ext>
            </a:extLst>
          </p:cNvPr>
          <p:cNvSpPr>
            <a:spLocks noGrp="1"/>
          </p:cNvSpPr>
          <p:nvPr>
            <p:ph type="title"/>
          </p:nvPr>
        </p:nvSpPr>
        <p:spPr>
          <a:xfrm>
            <a:off x="252919" y="1123837"/>
            <a:ext cx="2947482" cy="4601183"/>
          </a:xfrm>
        </p:spPr>
        <p:txBody>
          <a:bodyPr>
            <a:normAutofit/>
          </a:bodyPr>
          <a:lstStyle/>
          <a:p>
            <a:pPr algn="ctr"/>
            <a:r>
              <a:rPr lang="en-US" dirty="0"/>
              <a:t>Business</a:t>
            </a:r>
            <a:br>
              <a:rPr lang="en-US" dirty="0"/>
            </a:br>
            <a:r>
              <a:rPr lang="en-US" dirty="0"/>
              <a:t>understanding</a:t>
            </a:r>
          </a:p>
        </p:txBody>
      </p:sp>
      <p:sp>
        <p:nvSpPr>
          <p:cNvPr id="4" name="Rectangle 3" descr="Medical">
            <a:extLst>
              <a:ext uri="{FF2B5EF4-FFF2-40B4-BE49-F238E27FC236}">
                <a16:creationId xmlns:a16="http://schemas.microsoft.com/office/drawing/2014/main" id="{337C9E29-AE9A-5237-89B3-4CC7FB93B2D0}"/>
              </a:ext>
            </a:extLst>
          </p:cNvPr>
          <p:cNvSpPr/>
          <p:nvPr/>
        </p:nvSpPr>
        <p:spPr>
          <a:xfrm>
            <a:off x="1395614" y="3970746"/>
            <a:ext cx="807187" cy="807187"/>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dirty="0"/>
          </a:p>
        </p:txBody>
      </p:sp>
      <p:sp>
        <p:nvSpPr>
          <p:cNvPr id="7" name="Content Placeholder 6">
            <a:extLst>
              <a:ext uri="{FF2B5EF4-FFF2-40B4-BE49-F238E27FC236}">
                <a16:creationId xmlns:a16="http://schemas.microsoft.com/office/drawing/2014/main" id="{5BD1F276-156D-A35B-0FB4-0C9C99236D2C}"/>
              </a:ext>
            </a:extLst>
          </p:cNvPr>
          <p:cNvSpPr>
            <a:spLocks noGrp="1"/>
          </p:cNvSpPr>
          <p:nvPr>
            <p:ph idx="1"/>
          </p:nvPr>
        </p:nvSpPr>
        <p:spPr/>
        <p:txBody>
          <a:bodyPr anchor="t" anchorCtr="0"/>
          <a:lstStyle/>
          <a:p>
            <a:pPr marL="0" indent="0">
              <a:buNone/>
            </a:pPr>
            <a:r>
              <a:rPr lang="uk-UA" sz="2800" dirty="0"/>
              <a:t>1) </a:t>
            </a:r>
            <a:r>
              <a:rPr lang="en-US" sz="2800" dirty="0"/>
              <a:t>Enhanced understanding of the of the client’s future behavior</a:t>
            </a:r>
          </a:p>
          <a:p>
            <a:pPr marL="0" indent="0">
              <a:buNone/>
            </a:pPr>
            <a:r>
              <a:rPr lang="uk-UA" sz="2800" dirty="0"/>
              <a:t>2) </a:t>
            </a:r>
            <a:r>
              <a:rPr lang="en-US" sz="2800" dirty="0"/>
              <a:t>Marketing companies, intended to retain the client</a:t>
            </a:r>
            <a:endParaRPr lang="uk-UA" sz="2800" dirty="0"/>
          </a:p>
          <a:p>
            <a:pPr marL="0" indent="0">
              <a:buNone/>
            </a:pPr>
            <a:r>
              <a:rPr lang="uk-UA" sz="2800" dirty="0"/>
              <a:t>3) </a:t>
            </a:r>
            <a:r>
              <a:rPr lang="en-US" sz="2800" dirty="0"/>
              <a:t>Income prediction</a:t>
            </a:r>
            <a:endParaRPr lang="uk-UA" sz="2800"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40805700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CDA4B-87D0-4FE2-A8F4-C2D8801348E9}"/>
              </a:ext>
            </a:extLst>
          </p:cNvPr>
          <p:cNvSpPr>
            <a:spLocks noGrp="1"/>
          </p:cNvSpPr>
          <p:nvPr>
            <p:ph type="title"/>
          </p:nvPr>
        </p:nvSpPr>
        <p:spPr>
          <a:xfrm>
            <a:off x="252919" y="1123837"/>
            <a:ext cx="2947482" cy="4601183"/>
          </a:xfrm>
        </p:spPr>
        <p:txBody>
          <a:bodyPr>
            <a:normAutofit/>
          </a:bodyPr>
          <a:lstStyle/>
          <a:p>
            <a:pPr algn="ctr"/>
            <a:r>
              <a:rPr lang="en-US" dirty="0"/>
              <a:t>Input data understanding</a:t>
            </a:r>
          </a:p>
        </p:txBody>
      </p:sp>
      <p:sp>
        <p:nvSpPr>
          <p:cNvPr id="4" name="Rectangle 3" descr="Medical">
            <a:extLst>
              <a:ext uri="{FF2B5EF4-FFF2-40B4-BE49-F238E27FC236}">
                <a16:creationId xmlns:a16="http://schemas.microsoft.com/office/drawing/2014/main" id="{337C9E29-AE9A-5237-89B3-4CC7FB93B2D0}"/>
              </a:ext>
            </a:extLst>
          </p:cNvPr>
          <p:cNvSpPr/>
          <p:nvPr/>
        </p:nvSpPr>
        <p:spPr>
          <a:xfrm>
            <a:off x="1395614" y="3970746"/>
            <a:ext cx="807187" cy="807187"/>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dirty="0"/>
          </a:p>
        </p:txBody>
      </p:sp>
      <p:sp>
        <p:nvSpPr>
          <p:cNvPr id="7" name="Content Placeholder 6">
            <a:extLst>
              <a:ext uri="{FF2B5EF4-FFF2-40B4-BE49-F238E27FC236}">
                <a16:creationId xmlns:a16="http://schemas.microsoft.com/office/drawing/2014/main" id="{5BD1F276-156D-A35B-0FB4-0C9C99236D2C}"/>
              </a:ext>
            </a:extLst>
          </p:cNvPr>
          <p:cNvSpPr>
            <a:spLocks noGrp="1"/>
          </p:cNvSpPr>
          <p:nvPr>
            <p:ph idx="1"/>
          </p:nvPr>
        </p:nvSpPr>
        <p:spPr>
          <a:xfrm>
            <a:off x="3857693" y="672883"/>
            <a:ext cx="7315200" cy="2314099"/>
          </a:xfrm>
        </p:spPr>
        <p:txBody>
          <a:bodyPr anchor="t">
            <a:normAutofit/>
          </a:bodyPr>
          <a:lstStyle/>
          <a:p>
            <a:pPr marL="0" indent="0">
              <a:buNone/>
            </a:pPr>
            <a:r>
              <a:rPr lang="en-US" sz="2800" b="1" dirty="0"/>
              <a:t>Input data description</a:t>
            </a:r>
          </a:p>
          <a:p>
            <a:pPr marL="0" indent="0">
              <a:buNone/>
            </a:pPr>
            <a:r>
              <a:rPr lang="en-US" dirty="0"/>
              <a:t>1) General information about clients (300_000 rows, ~</a:t>
            </a:r>
            <a:r>
              <a:rPr lang="en-US" b="1" dirty="0"/>
              <a:t>800</a:t>
            </a:r>
            <a:r>
              <a:rPr lang="en-US" dirty="0"/>
              <a:t> characteristics)</a:t>
            </a:r>
          </a:p>
          <a:p>
            <a:pPr marL="0" indent="0">
              <a:buNone/>
            </a:pPr>
            <a:r>
              <a:rPr lang="uk-UA" dirty="0"/>
              <a:t>2) </a:t>
            </a:r>
            <a:r>
              <a:rPr lang="en-US" dirty="0"/>
              <a:t>Information about clients calls</a:t>
            </a:r>
          </a:p>
          <a:p>
            <a:pPr marL="0" indent="0">
              <a:buNone/>
            </a:pPr>
            <a:r>
              <a:rPr lang="en-US" dirty="0"/>
              <a:t>3) Information about clients application usage</a:t>
            </a:r>
          </a:p>
        </p:txBody>
      </p:sp>
      <p:pic>
        <p:nvPicPr>
          <p:cNvPr id="5" name="Picture 4">
            <a:extLst>
              <a:ext uri="{FF2B5EF4-FFF2-40B4-BE49-F238E27FC236}">
                <a16:creationId xmlns:a16="http://schemas.microsoft.com/office/drawing/2014/main" id="{A60E194D-9909-569F-B828-05D1307E15D5}"/>
              </a:ext>
            </a:extLst>
          </p:cNvPr>
          <p:cNvPicPr>
            <a:picLocks noChangeAspect="1"/>
          </p:cNvPicPr>
          <p:nvPr/>
        </p:nvPicPr>
        <p:blipFill>
          <a:blip r:embed="rId4"/>
          <a:stretch>
            <a:fillRect/>
          </a:stretch>
        </p:blipFill>
        <p:spPr>
          <a:xfrm>
            <a:off x="3724787" y="2758984"/>
            <a:ext cx="4742426" cy="4037897"/>
          </a:xfrm>
          <a:prstGeom prst="rect">
            <a:avLst/>
          </a:prstGeom>
        </p:spPr>
      </p:pic>
      <p:pic>
        <p:nvPicPr>
          <p:cNvPr id="8" name="Picture 7">
            <a:extLst>
              <a:ext uri="{FF2B5EF4-FFF2-40B4-BE49-F238E27FC236}">
                <a16:creationId xmlns:a16="http://schemas.microsoft.com/office/drawing/2014/main" id="{1219DD78-825A-3DBC-8435-FE74F9BEF83E}"/>
              </a:ext>
            </a:extLst>
          </p:cNvPr>
          <p:cNvPicPr>
            <a:picLocks noChangeAspect="1"/>
          </p:cNvPicPr>
          <p:nvPr/>
        </p:nvPicPr>
        <p:blipFill>
          <a:blip r:embed="rId5"/>
          <a:stretch>
            <a:fillRect/>
          </a:stretch>
        </p:blipFill>
        <p:spPr>
          <a:xfrm>
            <a:off x="8991599" y="2986982"/>
            <a:ext cx="1924319" cy="3581900"/>
          </a:xfrm>
          <a:prstGeom prst="rect">
            <a:avLst/>
          </a:prstGeom>
        </p:spPr>
      </p:pic>
    </p:spTree>
    <p:extLst>
      <p:ext uri="{BB962C8B-B14F-4D97-AF65-F5344CB8AC3E}">
        <p14:creationId xmlns:p14="http://schemas.microsoft.com/office/powerpoint/2010/main" val="9438412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CDA4B-87D0-4FE2-A8F4-C2D8801348E9}"/>
              </a:ext>
            </a:extLst>
          </p:cNvPr>
          <p:cNvSpPr>
            <a:spLocks noGrp="1"/>
          </p:cNvSpPr>
          <p:nvPr>
            <p:ph type="title"/>
          </p:nvPr>
        </p:nvSpPr>
        <p:spPr>
          <a:xfrm>
            <a:off x="252919" y="1123837"/>
            <a:ext cx="2947482" cy="4601183"/>
          </a:xfrm>
        </p:spPr>
        <p:txBody>
          <a:bodyPr>
            <a:normAutofit/>
          </a:bodyPr>
          <a:lstStyle/>
          <a:p>
            <a:pPr algn="ctr"/>
            <a:r>
              <a:rPr lang="en-US" dirty="0"/>
              <a:t>Algorithm</a:t>
            </a:r>
            <a:br>
              <a:rPr lang="en-US" dirty="0"/>
            </a:br>
            <a:r>
              <a:rPr lang="en-US" dirty="0"/>
              <a:t>selection</a:t>
            </a:r>
          </a:p>
        </p:txBody>
      </p:sp>
      <p:sp>
        <p:nvSpPr>
          <p:cNvPr id="4" name="Rectangle 3" descr="Medical">
            <a:extLst>
              <a:ext uri="{FF2B5EF4-FFF2-40B4-BE49-F238E27FC236}">
                <a16:creationId xmlns:a16="http://schemas.microsoft.com/office/drawing/2014/main" id="{337C9E29-AE9A-5237-89B3-4CC7FB93B2D0}"/>
              </a:ext>
            </a:extLst>
          </p:cNvPr>
          <p:cNvSpPr/>
          <p:nvPr/>
        </p:nvSpPr>
        <p:spPr>
          <a:xfrm>
            <a:off x="1395614" y="3970746"/>
            <a:ext cx="807187" cy="807187"/>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dirty="0"/>
          </a:p>
        </p:txBody>
      </p:sp>
      <p:sp>
        <p:nvSpPr>
          <p:cNvPr id="7" name="Content Placeholder 6">
            <a:extLst>
              <a:ext uri="{FF2B5EF4-FFF2-40B4-BE49-F238E27FC236}">
                <a16:creationId xmlns:a16="http://schemas.microsoft.com/office/drawing/2014/main" id="{5BD1F276-156D-A35B-0FB4-0C9C99236D2C}"/>
              </a:ext>
            </a:extLst>
          </p:cNvPr>
          <p:cNvSpPr>
            <a:spLocks noGrp="1"/>
          </p:cNvSpPr>
          <p:nvPr>
            <p:ph idx="1"/>
          </p:nvPr>
        </p:nvSpPr>
        <p:spPr/>
        <p:txBody>
          <a:bodyPr/>
          <a:lstStyle/>
          <a:p>
            <a:pPr marL="0" indent="0">
              <a:buNone/>
            </a:pPr>
            <a:endParaRPr lang="en-US" b="1" dirty="0"/>
          </a:p>
          <a:p>
            <a:pPr marL="0" indent="0">
              <a:buNone/>
            </a:pPr>
            <a:endParaRPr lang="en-US" dirty="0"/>
          </a:p>
        </p:txBody>
      </p:sp>
      <p:sp>
        <p:nvSpPr>
          <p:cNvPr id="6" name="Content Placeholder 6">
            <a:extLst>
              <a:ext uri="{FF2B5EF4-FFF2-40B4-BE49-F238E27FC236}">
                <a16:creationId xmlns:a16="http://schemas.microsoft.com/office/drawing/2014/main" id="{3575F70F-1414-275F-62A7-8F35F73DEE4A}"/>
              </a:ext>
            </a:extLst>
          </p:cNvPr>
          <p:cNvSpPr txBox="1">
            <a:spLocks/>
          </p:cNvSpPr>
          <p:nvPr/>
        </p:nvSpPr>
        <p:spPr>
          <a:xfrm>
            <a:off x="3869268" y="706056"/>
            <a:ext cx="7467600" cy="5431092"/>
          </a:xfrm>
          <a:prstGeom prst="rect">
            <a:avLst/>
          </a:prstGeom>
        </p:spPr>
        <p:txBody>
          <a:bodyPr vert="horz" lIns="91440" tIns="45720" rIns="91440" bIns="45720" rtlCol="0" anchor="t">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indent="0">
              <a:buNone/>
            </a:pPr>
            <a:r>
              <a:rPr lang="en-US" sz="4800" b="1" dirty="0" err="1"/>
              <a:t>LightGBM</a:t>
            </a:r>
            <a:endParaRPr lang="en-US" sz="4800" b="1" dirty="0"/>
          </a:p>
          <a:p>
            <a:r>
              <a:rPr lang="en-US" sz="2800" dirty="0"/>
              <a:t>Faster training speed and higher efficiency.</a:t>
            </a:r>
          </a:p>
          <a:p>
            <a:r>
              <a:rPr lang="en-US" sz="2800" dirty="0"/>
              <a:t>Lower memory usage.</a:t>
            </a:r>
          </a:p>
          <a:p>
            <a:r>
              <a:rPr lang="en-US" sz="2800" dirty="0"/>
              <a:t>Better accuracy.</a:t>
            </a:r>
          </a:p>
          <a:p>
            <a:r>
              <a:rPr lang="en-US" sz="2800" dirty="0"/>
              <a:t>Support of parallel, distributed, and GPU learning.</a:t>
            </a:r>
          </a:p>
          <a:p>
            <a:r>
              <a:rPr lang="en-US" sz="2800" dirty="0"/>
              <a:t>Capable of handling large-scale data.</a:t>
            </a:r>
          </a:p>
          <a:p>
            <a:pPr marL="0" indent="0">
              <a:buFont typeface="Wingdings 2" pitchFamily="18" charset="2"/>
              <a:buNone/>
            </a:pPr>
            <a:endParaRPr lang="en-US" sz="1800" dirty="0"/>
          </a:p>
        </p:txBody>
      </p:sp>
    </p:spTree>
    <p:extLst>
      <p:ext uri="{BB962C8B-B14F-4D97-AF65-F5344CB8AC3E}">
        <p14:creationId xmlns:p14="http://schemas.microsoft.com/office/powerpoint/2010/main" val="31177389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CDA4B-87D0-4FE2-A8F4-C2D8801348E9}"/>
              </a:ext>
            </a:extLst>
          </p:cNvPr>
          <p:cNvSpPr>
            <a:spLocks noGrp="1"/>
          </p:cNvSpPr>
          <p:nvPr>
            <p:ph type="title"/>
          </p:nvPr>
        </p:nvSpPr>
        <p:spPr>
          <a:xfrm>
            <a:off x="252919" y="1123837"/>
            <a:ext cx="2947482" cy="4601183"/>
          </a:xfrm>
        </p:spPr>
        <p:txBody>
          <a:bodyPr>
            <a:normAutofit/>
          </a:bodyPr>
          <a:lstStyle/>
          <a:p>
            <a:pPr algn="ctr"/>
            <a:r>
              <a:rPr lang="en-US" dirty="0"/>
              <a:t>Dataset balance</a:t>
            </a:r>
          </a:p>
        </p:txBody>
      </p:sp>
      <p:sp>
        <p:nvSpPr>
          <p:cNvPr id="4" name="Rectangle 3" descr="Medical">
            <a:extLst>
              <a:ext uri="{FF2B5EF4-FFF2-40B4-BE49-F238E27FC236}">
                <a16:creationId xmlns:a16="http://schemas.microsoft.com/office/drawing/2014/main" id="{337C9E29-AE9A-5237-89B3-4CC7FB93B2D0}"/>
              </a:ext>
            </a:extLst>
          </p:cNvPr>
          <p:cNvSpPr/>
          <p:nvPr/>
        </p:nvSpPr>
        <p:spPr>
          <a:xfrm>
            <a:off x="1323066" y="4572629"/>
            <a:ext cx="807187" cy="807187"/>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dirty="0"/>
          </a:p>
        </p:txBody>
      </p:sp>
      <p:sp>
        <p:nvSpPr>
          <p:cNvPr id="7" name="Content Placeholder 6">
            <a:extLst>
              <a:ext uri="{FF2B5EF4-FFF2-40B4-BE49-F238E27FC236}">
                <a16:creationId xmlns:a16="http://schemas.microsoft.com/office/drawing/2014/main" id="{5BD1F276-156D-A35B-0FB4-0C9C99236D2C}"/>
              </a:ext>
            </a:extLst>
          </p:cNvPr>
          <p:cNvSpPr>
            <a:spLocks noGrp="1"/>
          </p:cNvSpPr>
          <p:nvPr>
            <p:ph idx="1"/>
          </p:nvPr>
        </p:nvSpPr>
        <p:spPr/>
        <p:txBody>
          <a:bodyPr/>
          <a:lstStyle/>
          <a:p>
            <a:pPr marL="0" indent="0">
              <a:buNone/>
            </a:pPr>
            <a:endParaRPr lang="en-US" b="1" dirty="0"/>
          </a:p>
          <a:p>
            <a:pPr marL="0" indent="0">
              <a:buNone/>
            </a:pPr>
            <a:endParaRPr lang="en-US" dirty="0"/>
          </a:p>
        </p:txBody>
      </p:sp>
      <p:sp>
        <p:nvSpPr>
          <p:cNvPr id="6" name="Content Placeholder 6">
            <a:extLst>
              <a:ext uri="{FF2B5EF4-FFF2-40B4-BE49-F238E27FC236}">
                <a16:creationId xmlns:a16="http://schemas.microsoft.com/office/drawing/2014/main" id="{3575F70F-1414-275F-62A7-8F35F73DEE4A}"/>
              </a:ext>
            </a:extLst>
          </p:cNvPr>
          <p:cNvSpPr txBox="1">
            <a:spLocks/>
          </p:cNvSpPr>
          <p:nvPr/>
        </p:nvSpPr>
        <p:spPr>
          <a:xfrm>
            <a:off x="4021668" y="1016508"/>
            <a:ext cx="7315200" cy="5120640"/>
          </a:xfrm>
          <a:prstGeom prst="rect">
            <a:avLst/>
          </a:prstGeom>
        </p:spPr>
        <p:txBody>
          <a:bodyPr vert="horz" lIns="91440" tIns="45720" rIns="91440" bIns="45720" rtlCol="0" anchor="ctr">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indent="0">
              <a:buFont typeface="Wingdings 2" pitchFamily="18" charset="2"/>
              <a:buNone/>
            </a:pPr>
            <a:endParaRPr lang="en-US" sz="1800" dirty="0"/>
          </a:p>
        </p:txBody>
      </p:sp>
      <p:pic>
        <p:nvPicPr>
          <p:cNvPr id="5122" name="Picture 2">
            <a:extLst>
              <a:ext uri="{FF2B5EF4-FFF2-40B4-BE49-F238E27FC236}">
                <a16:creationId xmlns:a16="http://schemas.microsoft.com/office/drawing/2014/main" id="{D8E0252F-2765-FB79-941B-1233E9F26B1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95514" y="1385918"/>
            <a:ext cx="6862708" cy="4903630"/>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6">
            <a:extLst>
              <a:ext uri="{FF2B5EF4-FFF2-40B4-BE49-F238E27FC236}">
                <a16:creationId xmlns:a16="http://schemas.microsoft.com/office/drawing/2014/main" id="{AE3E7D76-C6A6-BAB5-F108-E916E15F10EE}"/>
              </a:ext>
            </a:extLst>
          </p:cNvPr>
          <p:cNvSpPr txBox="1">
            <a:spLocks/>
          </p:cNvSpPr>
          <p:nvPr/>
        </p:nvSpPr>
        <p:spPr>
          <a:xfrm>
            <a:off x="9083075" y="884780"/>
            <a:ext cx="1141765" cy="864238"/>
          </a:xfrm>
          <a:prstGeom prst="rect">
            <a:avLst/>
          </a:prstGeom>
        </p:spPr>
        <p:txBody>
          <a:bodyPr vert="horz" lIns="91440" tIns="45720" rIns="91440" bIns="45720" rtlCol="0" anchor="t">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indent="0">
              <a:buNone/>
            </a:pPr>
            <a:r>
              <a:rPr lang="en-US" sz="2400" b="1" dirty="0"/>
              <a:t>94%</a:t>
            </a:r>
          </a:p>
          <a:p>
            <a:endParaRPr lang="en-US" sz="2400" dirty="0"/>
          </a:p>
          <a:p>
            <a:endParaRPr lang="en-US" sz="2400" dirty="0"/>
          </a:p>
          <a:p>
            <a:endParaRPr lang="en-US" sz="2400" dirty="0"/>
          </a:p>
        </p:txBody>
      </p:sp>
      <p:sp>
        <p:nvSpPr>
          <p:cNvPr id="5" name="Content Placeholder 6">
            <a:extLst>
              <a:ext uri="{FF2B5EF4-FFF2-40B4-BE49-F238E27FC236}">
                <a16:creationId xmlns:a16="http://schemas.microsoft.com/office/drawing/2014/main" id="{243213F8-EB43-23CB-5C26-5C7A34A5CACD}"/>
              </a:ext>
            </a:extLst>
          </p:cNvPr>
          <p:cNvSpPr txBox="1">
            <a:spLocks/>
          </p:cNvSpPr>
          <p:nvPr/>
        </p:nvSpPr>
        <p:spPr>
          <a:xfrm>
            <a:off x="5922652" y="884780"/>
            <a:ext cx="1259440" cy="969229"/>
          </a:xfrm>
          <a:prstGeom prst="rect">
            <a:avLst/>
          </a:prstGeom>
        </p:spPr>
        <p:txBody>
          <a:bodyPr vert="horz" lIns="91440" tIns="45720" rIns="91440" bIns="45720" rtlCol="0" anchor="t">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r>
              <a:rPr lang="en-US" sz="2400" b="1" dirty="0"/>
              <a:t>6%</a:t>
            </a:r>
          </a:p>
          <a:p>
            <a:endParaRPr lang="en-US" sz="2400" dirty="0"/>
          </a:p>
          <a:p>
            <a:endParaRPr lang="en-US" sz="2400" dirty="0"/>
          </a:p>
          <a:p>
            <a:endParaRPr lang="en-US" sz="2400" dirty="0"/>
          </a:p>
        </p:txBody>
      </p:sp>
    </p:spTree>
    <p:extLst>
      <p:ext uri="{BB962C8B-B14F-4D97-AF65-F5344CB8AC3E}">
        <p14:creationId xmlns:p14="http://schemas.microsoft.com/office/powerpoint/2010/main" val="41371743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CDA4B-87D0-4FE2-A8F4-C2D8801348E9}"/>
              </a:ext>
            </a:extLst>
          </p:cNvPr>
          <p:cNvSpPr>
            <a:spLocks noGrp="1"/>
          </p:cNvSpPr>
          <p:nvPr>
            <p:ph type="title"/>
          </p:nvPr>
        </p:nvSpPr>
        <p:spPr>
          <a:xfrm>
            <a:off x="252919" y="1123837"/>
            <a:ext cx="2947482" cy="4601183"/>
          </a:xfrm>
        </p:spPr>
        <p:txBody>
          <a:bodyPr>
            <a:normAutofit/>
          </a:bodyPr>
          <a:lstStyle/>
          <a:p>
            <a:pPr algn="ctr"/>
            <a:r>
              <a:rPr lang="en-US" dirty="0"/>
              <a:t>Iterative</a:t>
            </a:r>
            <a:br>
              <a:rPr lang="en-US" dirty="0"/>
            </a:br>
            <a:r>
              <a:rPr lang="en-US" dirty="0"/>
              <a:t>feature</a:t>
            </a:r>
            <a:br>
              <a:rPr lang="en-US" dirty="0"/>
            </a:br>
            <a:r>
              <a:rPr lang="en-US" dirty="0"/>
              <a:t>selection flow chart</a:t>
            </a:r>
          </a:p>
        </p:txBody>
      </p:sp>
      <p:sp>
        <p:nvSpPr>
          <p:cNvPr id="4" name="Rectangle 3" descr="Medical">
            <a:extLst>
              <a:ext uri="{FF2B5EF4-FFF2-40B4-BE49-F238E27FC236}">
                <a16:creationId xmlns:a16="http://schemas.microsoft.com/office/drawing/2014/main" id="{337C9E29-AE9A-5237-89B3-4CC7FB93B2D0}"/>
              </a:ext>
            </a:extLst>
          </p:cNvPr>
          <p:cNvSpPr/>
          <p:nvPr/>
        </p:nvSpPr>
        <p:spPr>
          <a:xfrm>
            <a:off x="1322553" y="4757824"/>
            <a:ext cx="807187" cy="807187"/>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dirty="0"/>
          </a:p>
        </p:txBody>
      </p:sp>
      <p:sp>
        <p:nvSpPr>
          <p:cNvPr id="7" name="Content Placeholder 6">
            <a:extLst>
              <a:ext uri="{FF2B5EF4-FFF2-40B4-BE49-F238E27FC236}">
                <a16:creationId xmlns:a16="http://schemas.microsoft.com/office/drawing/2014/main" id="{5BD1F276-156D-A35B-0FB4-0C9C99236D2C}"/>
              </a:ext>
            </a:extLst>
          </p:cNvPr>
          <p:cNvSpPr>
            <a:spLocks noGrp="1"/>
          </p:cNvSpPr>
          <p:nvPr>
            <p:ph idx="1"/>
          </p:nvPr>
        </p:nvSpPr>
        <p:spPr/>
        <p:txBody>
          <a:bodyPr/>
          <a:lstStyle/>
          <a:p>
            <a:pPr marL="0" indent="0">
              <a:buNone/>
            </a:pPr>
            <a:endParaRPr lang="en-US" b="1" dirty="0"/>
          </a:p>
          <a:p>
            <a:pPr marL="0" indent="0">
              <a:buNone/>
            </a:pPr>
            <a:endParaRPr lang="en-US" dirty="0"/>
          </a:p>
        </p:txBody>
      </p:sp>
      <p:sp>
        <p:nvSpPr>
          <p:cNvPr id="6" name="Content Placeholder 6">
            <a:extLst>
              <a:ext uri="{FF2B5EF4-FFF2-40B4-BE49-F238E27FC236}">
                <a16:creationId xmlns:a16="http://schemas.microsoft.com/office/drawing/2014/main" id="{3575F70F-1414-275F-62A7-8F35F73DEE4A}"/>
              </a:ext>
            </a:extLst>
          </p:cNvPr>
          <p:cNvSpPr txBox="1">
            <a:spLocks/>
          </p:cNvSpPr>
          <p:nvPr/>
        </p:nvSpPr>
        <p:spPr>
          <a:xfrm>
            <a:off x="4021668" y="1016508"/>
            <a:ext cx="7315200" cy="5120640"/>
          </a:xfrm>
          <a:prstGeom prst="rect">
            <a:avLst/>
          </a:prstGeom>
        </p:spPr>
        <p:txBody>
          <a:bodyPr vert="horz" lIns="91440" tIns="45720" rIns="91440" bIns="45720" rtlCol="0" anchor="ctr">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indent="0">
              <a:buFont typeface="Wingdings 2" pitchFamily="18" charset="2"/>
              <a:buNone/>
            </a:pPr>
            <a:endParaRPr lang="en-US" sz="1800" dirty="0"/>
          </a:p>
        </p:txBody>
      </p:sp>
      <p:pic>
        <p:nvPicPr>
          <p:cNvPr id="18" name="Picture 17">
            <a:extLst>
              <a:ext uri="{FF2B5EF4-FFF2-40B4-BE49-F238E27FC236}">
                <a16:creationId xmlns:a16="http://schemas.microsoft.com/office/drawing/2014/main" id="{8A1D1E6E-925D-800E-E3DC-A9DFA2FF9C30}"/>
              </a:ext>
            </a:extLst>
          </p:cNvPr>
          <p:cNvPicPr>
            <a:picLocks noChangeAspect="1"/>
          </p:cNvPicPr>
          <p:nvPr/>
        </p:nvPicPr>
        <p:blipFill>
          <a:blip r:embed="rId4"/>
          <a:stretch>
            <a:fillRect/>
          </a:stretch>
        </p:blipFill>
        <p:spPr>
          <a:xfrm>
            <a:off x="6356861" y="523422"/>
            <a:ext cx="4053068" cy="5802012"/>
          </a:xfrm>
          <a:prstGeom prst="rect">
            <a:avLst/>
          </a:prstGeom>
        </p:spPr>
      </p:pic>
    </p:spTree>
    <p:extLst>
      <p:ext uri="{BB962C8B-B14F-4D97-AF65-F5344CB8AC3E}">
        <p14:creationId xmlns:p14="http://schemas.microsoft.com/office/powerpoint/2010/main" val="2613091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CDA4B-87D0-4FE2-A8F4-C2D8801348E9}"/>
              </a:ext>
            </a:extLst>
          </p:cNvPr>
          <p:cNvSpPr>
            <a:spLocks noGrp="1"/>
          </p:cNvSpPr>
          <p:nvPr>
            <p:ph type="title"/>
          </p:nvPr>
        </p:nvSpPr>
        <p:spPr>
          <a:xfrm>
            <a:off x="252919" y="1123837"/>
            <a:ext cx="2947482" cy="4601183"/>
          </a:xfrm>
        </p:spPr>
        <p:txBody>
          <a:bodyPr>
            <a:normAutofit/>
          </a:bodyPr>
          <a:lstStyle/>
          <a:p>
            <a:pPr algn="ctr"/>
            <a:r>
              <a:rPr lang="en-US" dirty="0"/>
              <a:t>Number of features vs AUC</a:t>
            </a:r>
          </a:p>
        </p:txBody>
      </p:sp>
      <p:sp>
        <p:nvSpPr>
          <p:cNvPr id="4" name="Rectangle 3" descr="Medical">
            <a:extLst>
              <a:ext uri="{FF2B5EF4-FFF2-40B4-BE49-F238E27FC236}">
                <a16:creationId xmlns:a16="http://schemas.microsoft.com/office/drawing/2014/main" id="{337C9E29-AE9A-5237-89B3-4CC7FB93B2D0}"/>
              </a:ext>
            </a:extLst>
          </p:cNvPr>
          <p:cNvSpPr/>
          <p:nvPr/>
        </p:nvSpPr>
        <p:spPr>
          <a:xfrm>
            <a:off x="1323066" y="4595779"/>
            <a:ext cx="807187" cy="807187"/>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dirty="0"/>
          </a:p>
        </p:txBody>
      </p:sp>
      <p:sp>
        <p:nvSpPr>
          <p:cNvPr id="7" name="Content Placeholder 6">
            <a:extLst>
              <a:ext uri="{FF2B5EF4-FFF2-40B4-BE49-F238E27FC236}">
                <a16:creationId xmlns:a16="http://schemas.microsoft.com/office/drawing/2014/main" id="{5BD1F276-156D-A35B-0FB4-0C9C99236D2C}"/>
              </a:ext>
            </a:extLst>
          </p:cNvPr>
          <p:cNvSpPr>
            <a:spLocks noGrp="1"/>
          </p:cNvSpPr>
          <p:nvPr>
            <p:ph idx="1"/>
          </p:nvPr>
        </p:nvSpPr>
        <p:spPr/>
        <p:txBody>
          <a:bodyPr/>
          <a:lstStyle/>
          <a:p>
            <a:pPr marL="0" indent="0">
              <a:buNone/>
            </a:pPr>
            <a:endParaRPr lang="en-US" b="1" dirty="0"/>
          </a:p>
          <a:p>
            <a:pPr marL="0" indent="0">
              <a:buNone/>
            </a:pPr>
            <a:endParaRPr lang="en-US" dirty="0"/>
          </a:p>
        </p:txBody>
      </p:sp>
      <p:sp>
        <p:nvSpPr>
          <p:cNvPr id="6" name="Content Placeholder 6">
            <a:extLst>
              <a:ext uri="{FF2B5EF4-FFF2-40B4-BE49-F238E27FC236}">
                <a16:creationId xmlns:a16="http://schemas.microsoft.com/office/drawing/2014/main" id="{3575F70F-1414-275F-62A7-8F35F73DEE4A}"/>
              </a:ext>
            </a:extLst>
          </p:cNvPr>
          <p:cNvSpPr txBox="1">
            <a:spLocks/>
          </p:cNvSpPr>
          <p:nvPr/>
        </p:nvSpPr>
        <p:spPr>
          <a:xfrm>
            <a:off x="4021668" y="1016508"/>
            <a:ext cx="7315200" cy="5120640"/>
          </a:xfrm>
          <a:prstGeom prst="rect">
            <a:avLst/>
          </a:prstGeom>
        </p:spPr>
        <p:txBody>
          <a:bodyPr vert="horz" lIns="91440" tIns="45720" rIns="91440" bIns="45720" rtlCol="0" anchor="ctr">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indent="0">
              <a:buFont typeface="Wingdings 2" pitchFamily="18" charset="2"/>
              <a:buNone/>
            </a:pPr>
            <a:endParaRPr lang="en-US" sz="1800" dirty="0"/>
          </a:p>
        </p:txBody>
      </p:sp>
      <p:pic>
        <p:nvPicPr>
          <p:cNvPr id="1026" name="Picture 2">
            <a:extLst>
              <a:ext uri="{FF2B5EF4-FFF2-40B4-BE49-F238E27FC236}">
                <a16:creationId xmlns:a16="http://schemas.microsoft.com/office/drawing/2014/main" id="{4540157B-5062-CEC7-C0DD-39F753FBAD4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21668" y="1188358"/>
            <a:ext cx="6598386" cy="49487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14304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CDA4B-87D0-4FE2-A8F4-C2D8801348E9}"/>
              </a:ext>
            </a:extLst>
          </p:cNvPr>
          <p:cNvSpPr>
            <a:spLocks noGrp="1"/>
          </p:cNvSpPr>
          <p:nvPr>
            <p:ph type="title"/>
          </p:nvPr>
        </p:nvSpPr>
        <p:spPr>
          <a:xfrm>
            <a:off x="252919" y="1123837"/>
            <a:ext cx="2947482" cy="4601183"/>
          </a:xfrm>
        </p:spPr>
        <p:txBody>
          <a:bodyPr>
            <a:normAutofit/>
          </a:bodyPr>
          <a:lstStyle/>
          <a:p>
            <a:pPr algn="ctr"/>
            <a:r>
              <a:rPr lang="en-US" dirty="0"/>
              <a:t>Telephone</a:t>
            </a:r>
            <a:br>
              <a:rPr lang="en-US" dirty="0"/>
            </a:br>
            <a:r>
              <a:rPr lang="en-US" dirty="0"/>
              <a:t>feature </a:t>
            </a:r>
            <a:br>
              <a:rPr lang="en-US" dirty="0"/>
            </a:br>
            <a:r>
              <a:rPr lang="en-US" dirty="0"/>
              <a:t>engineering</a:t>
            </a:r>
          </a:p>
        </p:txBody>
      </p:sp>
      <p:sp>
        <p:nvSpPr>
          <p:cNvPr id="4" name="Rectangle 3" descr="Medical">
            <a:extLst>
              <a:ext uri="{FF2B5EF4-FFF2-40B4-BE49-F238E27FC236}">
                <a16:creationId xmlns:a16="http://schemas.microsoft.com/office/drawing/2014/main" id="{337C9E29-AE9A-5237-89B3-4CC7FB93B2D0}"/>
              </a:ext>
            </a:extLst>
          </p:cNvPr>
          <p:cNvSpPr/>
          <p:nvPr/>
        </p:nvSpPr>
        <p:spPr>
          <a:xfrm>
            <a:off x="1323066" y="4572629"/>
            <a:ext cx="807187" cy="807187"/>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dirty="0"/>
          </a:p>
        </p:txBody>
      </p:sp>
      <p:sp>
        <p:nvSpPr>
          <p:cNvPr id="7" name="Content Placeholder 6">
            <a:extLst>
              <a:ext uri="{FF2B5EF4-FFF2-40B4-BE49-F238E27FC236}">
                <a16:creationId xmlns:a16="http://schemas.microsoft.com/office/drawing/2014/main" id="{5BD1F276-156D-A35B-0FB4-0C9C99236D2C}"/>
              </a:ext>
            </a:extLst>
          </p:cNvPr>
          <p:cNvSpPr>
            <a:spLocks noGrp="1"/>
          </p:cNvSpPr>
          <p:nvPr>
            <p:ph idx="1"/>
          </p:nvPr>
        </p:nvSpPr>
        <p:spPr/>
        <p:txBody>
          <a:bodyPr/>
          <a:lstStyle/>
          <a:p>
            <a:pPr marL="0" indent="0">
              <a:buNone/>
            </a:pPr>
            <a:endParaRPr lang="en-US" b="1" dirty="0"/>
          </a:p>
          <a:p>
            <a:pPr marL="0" indent="0">
              <a:buNone/>
            </a:pPr>
            <a:endParaRPr lang="en-US" dirty="0"/>
          </a:p>
        </p:txBody>
      </p:sp>
      <p:sp>
        <p:nvSpPr>
          <p:cNvPr id="6" name="Content Placeholder 6">
            <a:extLst>
              <a:ext uri="{FF2B5EF4-FFF2-40B4-BE49-F238E27FC236}">
                <a16:creationId xmlns:a16="http://schemas.microsoft.com/office/drawing/2014/main" id="{3575F70F-1414-275F-62A7-8F35F73DEE4A}"/>
              </a:ext>
            </a:extLst>
          </p:cNvPr>
          <p:cNvSpPr txBox="1">
            <a:spLocks/>
          </p:cNvSpPr>
          <p:nvPr/>
        </p:nvSpPr>
        <p:spPr>
          <a:xfrm>
            <a:off x="4021668" y="1016508"/>
            <a:ext cx="7315200" cy="5120640"/>
          </a:xfrm>
          <a:prstGeom prst="rect">
            <a:avLst/>
          </a:prstGeom>
        </p:spPr>
        <p:txBody>
          <a:bodyPr vert="horz" lIns="91440" tIns="45720" rIns="91440" bIns="45720" rtlCol="0" anchor="ctr">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indent="0">
              <a:buFont typeface="Wingdings 2" pitchFamily="18" charset="2"/>
              <a:buNone/>
            </a:pPr>
            <a:endParaRPr lang="en-US" sz="1800" dirty="0"/>
          </a:p>
        </p:txBody>
      </p:sp>
      <p:sp>
        <p:nvSpPr>
          <p:cNvPr id="3" name="Content Placeholder 6">
            <a:extLst>
              <a:ext uri="{FF2B5EF4-FFF2-40B4-BE49-F238E27FC236}">
                <a16:creationId xmlns:a16="http://schemas.microsoft.com/office/drawing/2014/main" id="{7A2B8C1A-3D68-45E4-12C7-DAA31CBB10AD}"/>
              </a:ext>
            </a:extLst>
          </p:cNvPr>
          <p:cNvSpPr txBox="1">
            <a:spLocks/>
          </p:cNvSpPr>
          <p:nvPr/>
        </p:nvSpPr>
        <p:spPr>
          <a:xfrm>
            <a:off x="3869268" y="861282"/>
            <a:ext cx="7467600" cy="5431092"/>
          </a:xfrm>
          <a:prstGeom prst="rect">
            <a:avLst/>
          </a:prstGeom>
        </p:spPr>
        <p:txBody>
          <a:bodyPr vert="horz" lIns="91440" tIns="45720" rIns="91440" bIns="45720" rtlCol="0" anchor="t">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r>
              <a:rPr lang="en-US" sz="2400" dirty="0"/>
              <a:t>Check inbound calls from non-</a:t>
            </a:r>
            <a:r>
              <a:rPr lang="en-US" sz="2400" dirty="0" err="1"/>
              <a:t>vodafone</a:t>
            </a:r>
            <a:r>
              <a:rPr lang="en-US" sz="2400" dirty="0"/>
              <a:t> number in minutes</a:t>
            </a:r>
          </a:p>
          <a:p>
            <a:r>
              <a:rPr lang="en-US" sz="2400" dirty="0"/>
              <a:t>Check outbound calls to non-</a:t>
            </a:r>
            <a:r>
              <a:rPr lang="en-US" sz="2400" dirty="0" err="1"/>
              <a:t>vodafone</a:t>
            </a:r>
            <a:r>
              <a:rPr lang="en-US" sz="2400" dirty="0"/>
              <a:t> number in minutes</a:t>
            </a:r>
          </a:p>
          <a:p>
            <a:r>
              <a:rPr lang="en-US" sz="2400" dirty="0"/>
              <a:t>SMS from non-</a:t>
            </a:r>
            <a:r>
              <a:rPr lang="en-US" sz="2400" dirty="0" err="1"/>
              <a:t>vodafone</a:t>
            </a:r>
            <a:r>
              <a:rPr lang="en-US" sz="2400" dirty="0"/>
              <a:t> number count</a:t>
            </a:r>
          </a:p>
          <a:p>
            <a:r>
              <a:rPr lang="en-US" sz="2400" dirty="0"/>
              <a:t>SMS to non-</a:t>
            </a:r>
            <a:r>
              <a:rPr lang="en-US" sz="2400" dirty="0" err="1"/>
              <a:t>vodafone</a:t>
            </a:r>
            <a:r>
              <a:rPr lang="en-US" sz="2400" dirty="0"/>
              <a:t> number count</a:t>
            </a:r>
            <a:endParaRPr lang="uk-UA" sz="2400" dirty="0"/>
          </a:p>
          <a:p>
            <a:r>
              <a:rPr lang="en-US" sz="2400" dirty="0"/>
              <a:t>SMS to pawnshops, micro credit organizations</a:t>
            </a:r>
          </a:p>
          <a:p>
            <a:r>
              <a:rPr lang="en-US" sz="2400" dirty="0"/>
              <a:t>SMS from pawnshops, micro credit organizations</a:t>
            </a:r>
          </a:p>
          <a:p>
            <a:endParaRPr lang="en-US" sz="2400" dirty="0"/>
          </a:p>
          <a:p>
            <a:endParaRPr lang="en-US" sz="2400" dirty="0"/>
          </a:p>
          <a:p>
            <a:endParaRPr lang="en-US" sz="2400" dirty="0"/>
          </a:p>
          <a:p>
            <a:r>
              <a:rPr lang="en-US" sz="2400" dirty="0"/>
              <a:t>Total features taken to final mode: 0</a:t>
            </a:r>
          </a:p>
          <a:p>
            <a:endParaRPr lang="en-US" sz="2400" dirty="0"/>
          </a:p>
          <a:p>
            <a:endParaRPr lang="en-US" sz="2400" dirty="0"/>
          </a:p>
        </p:txBody>
      </p:sp>
    </p:spTree>
    <p:extLst>
      <p:ext uri="{BB962C8B-B14F-4D97-AF65-F5344CB8AC3E}">
        <p14:creationId xmlns:p14="http://schemas.microsoft.com/office/powerpoint/2010/main" val="3164237070"/>
      </p:ext>
    </p:extLst>
  </p:cSld>
  <p:clrMapOvr>
    <a:masterClrMapping/>
  </p:clrMapOvr>
</p:sld>
</file>

<file path=ppt/theme/theme1.xml><?xml version="1.0" encoding="utf-8"?>
<a:theme xmlns:a="http://schemas.openxmlformats.org/drawingml/2006/main" name="Frame">
  <a:themeElements>
    <a:clrScheme name="Frame">
      <a:dk1>
        <a:srgbClr val="000000"/>
      </a:dk1>
      <a:lt1>
        <a:srgbClr val="FFFFFF"/>
      </a:lt1>
      <a:dk2>
        <a:srgbClr val="545454"/>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Frame">
      <a:maj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Frame">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Frame" id="{F226E7A2-7162-461C-9490-D27D9DC04E43}" vid="{629A0216-3BBD-45C0-B63F-2683BEA18F6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5A9C098-A058-4A59-AA77-E2402053F600}">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8CEA0254-3646-4633-AE89-92733C2D6975}">
  <ds:schemaRefs>
    <ds:schemaRef ds:uri="http://schemas.microsoft.com/sharepoint/v3/contenttype/forms"/>
  </ds:schemaRefs>
</ds:datastoreItem>
</file>

<file path=customXml/itemProps3.xml><?xml version="1.0" encoding="utf-8"?>
<ds:datastoreItem xmlns:ds="http://schemas.openxmlformats.org/officeDocument/2006/customXml" ds:itemID="{0BD8AF61-0EFE-4B67-AC63-165AA360F94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Frame design</Template>
  <TotalTime>1547</TotalTime>
  <Words>424</Words>
  <Application>Microsoft Office PowerPoint</Application>
  <PresentationFormat>Widescreen</PresentationFormat>
  <Paragraphs>100</Paragraphs>
  <Slides>17</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Calibri</vt:lpstr>
      <vt:lpstr>Corbel</vt:lpstr>
      <vt:lpstr>Roboto</vt:lpstr>
      <vt:lpstr>Wingdings 2</vt:lpstr>
      <vt:lpstr>Frame</vt:lpstr>
      <vt:lpstr>Clients’ churn prediction</vt:lpstr>
      <vt:lpstr>Aim of the model</vt:lpstr>
      <vt:lpstr>Business understanding</vt:lpstr>
      <vt:lpstr>Input data understanding</vt:lpstr>
      <vt:lpstr>Algorithm selection</vt:lpstr>
      <vt:lpstr>Dataset balance</vt:lpstr>
      <vt:lpstr>Iterative feature selection flow chart</vt:lpstr>
      <vt:lpstr>Number of features vs AUC</vt:lpstr>
      <vt:lpstr>Telephone feature  engineering</vt:lpstr>
      <vt:lpstr>Application feature engineering</vt:lpstr>
      <vt:lpstr>Final feature set has 32 features AUC: 0.89</vt:lpstr>
      <vt:lpstr>Metrics</vt:lpstr>
      <vt:lpstr>Probability distribution</vt:lpstr>
      <vt:lpstr>F1 based threshold selection</vt:lpstr>
      <vt:lpstr>Expenses based threshold</vt:lpstr>
      <vt:lpstr>SHAP</vt:lpstr>
      <vt:lpstr>Future enhancements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Churn prediction</dc:title>
  <dc:creator>vburenkov vburenkov</dc:creator>
  <cp:lastModifiedBy>vburenkov vburenkov</cp:lastModifiedBy>
  <cp:revision>151</cp:revision>
  <dcterms:created xsi:type="dcterms:W3CDTF">2023-07-18T21:29:06Z</dcterms:created>
  <dcterms:modified xsi:type="dcterms:W3CDTF">2023-07-20T16:25:32Z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